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9" r:id="rId1"/>
  </p:sldMasterIdLst>
  <p:notesMasterIdLst>
    <p:notesMasterId r:id="rId4"/>
  </p:notesMasterIdLst>
  <p:sldIdLst>
    <p:sldId id="264" r:id="rId2"/>
    <p:sldId id="265" r:id="rId3"/>
  </p:sldIdLst>
  <p:sldSz cx="7775575" cy="10907713"/>
  <p:notesSz cx="6858000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6600"/>
    <a:srgbClr val="FF9933"/>
    <a:srgbClr val="FFFF66"/>
    <a:srgbClr val="FFB3FF"/>
    <a:srgbClr val="FF9999"/>
    <a:srgbClr val="640000"/>
    <a:srgbClr val="FFC000"/>
    <a:srgbClr val="3E0000"/>
    <a:srgbClr val="B00E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2190" y="2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2"/>
            <a:ext cx="2971799" cy="495507"/>
          </a:xfrm>
          <a:prstGeom prst="rect">
            <a:avLst/>
          </a:prstGeom>
        </p:spPr>
        <p:txBody>
          <a:bodyPr vert="horz" lIns="91499" tIns="45750" rIns="91499" bIns="4575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8" y="2"/>
            <a:ext cx="2971799" cy="495507"/>
          </a:xfrm>
          <a:prstGeom prst="rect">
            <a:avLst/>
          </a:prstGeom>
        </p:spPr>
        <p:txBody>
          <a:bodyPr vert="horz" lIns="91499" tIns="45750" rIns="91499" bIns="4575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33488"/>
            <a:ext cx="2378075" cy="3335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99" tIns="45750" rIns="91499" bIns="4575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1" y="4752753"/>
            <a:ext cx="5486400" cy="3888609"/>
          </a:xfrm>
          <a:prstGeom prst="rect">
            <a:avLst/>
          </a:prstGeom>
        </p:spPr>
        <p:txBody>
          <a:bodyPr vert="horz" lIns="91499" tIns="45750" rIns="91499" bIns="4575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380337"/>
            <a:ext cx="2971799" cy="495506"/>
          </a:xfrm>
          <a:prstGeom prst="rect">
            <a:avLst/>
          </a:prstGeom>
        </p:spPr>
        <p:txBody>
          <a:bodyPr vert="horz" lIns="91499" tIns="45750" rIns="91499" bIns="4575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8" y="9380337"/>
            <a:ext cx="2971799" cy="495506"/>
          </a:xfrm>
          <a:prstGeom prst="rect">
            <a:avLst/>
          </a:prstGeom>
        </p:spPr>
        <p:txBody>
          <a:bodyPr vert="horz" lIns="91499" tIns="45750" rIns="91499" bIns="4575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93CC5-A9B8-46A1-B8C3-70AA73E05D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7775575" cy="72718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050" y="1"/>
            <a:ext cx="7771526" cy="7271810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584" y="7889144"/>
            <a:ext cx="4956929" cy="2326979"/>
          </a:xfrm>
        </p:spPr>
        <p:txBody>
          <a:bodyPr anchor="ctr">
            <a:normAutofit/>
          </a:bodyPr>
          <a:lstStyle>
            <a:lvl1pPr algn="r">
              <a:defRPr sz="3741" spc="17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91500" y="7889144"/>
            <a:ext cx="2041088" cy="232697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88757" indent="0" algn="ctr">
              <a:buNone/>
              <a:defRPr sz="1360"/>
            </a:lvl2pPr>
            <a:lvl3pPr marL="777514" indent="0" algn="ctr">
              <a:buNone/>
              <a:defRPr sz="1360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348796" y="8372610"/>
            <a:ext cx="0" cy="145436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68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28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7" y="1211968"/>
            <a:ext cx="1676608" cy="8604974"/>
          </a:xfrm>
        </p:spPr>
        <p:txBody>
          <a:bodyPr vert="eaVert" lIns="45720" tIns="91440" rIns="45720" bIns="9144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767" y="1211968"/>
            <a:ext cx="4835436" cy="86049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6414849" y="529855"/>
            <a:ext cx="0" cy="58316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825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377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12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7775575" cy="727181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050" y="1"/>
            <a:ext cx="7771526" cy="7271810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4" y="7889144"/>
            <a:ext cx="4956929" cy="2326979"/>
          </a:xfrm>
        </p:spPr>
        <p:txBody>
          <a:bodyPr anchor="ctr">
            <a:normAutofit/>
          </a:bodyPr>
          <a:lstStyle>
            <a:lvl1pPr algn="r">
              <a:defRPr sz="3741" b="0" spc="17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1500" y="7889144"/>
            <a:ext cx="2041088" cy="2326979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887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348796" y="8372610"/>
            <a:ext cx="0" cy="145436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48" y="930792"/>
            <a:ext cx="6199077" cy="238515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3148" y="3635904"/>
            <a:ext cx="3032474" cy="63991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9751" y="3635904"/>
            <a:ext cx="3032474" cy="63991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53148" y="930792"/>
            <a:ext cx="6199077" cy="238515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3148" y="3466731"/>
            <a:ext cx="3032474" cy="1308926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71" b="0" cap="none" baseline="0">
                <a:solidFill>
                  <a:schemeClr val="accent1"/>
                </a:solidFill>
                <a:latin typeface="+mn-lt"/>
              </a:defRPr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148" y="4720295"/>
            <a:ext cx="3032474" cy="5314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9751" y="3466731"/>
            <a:ext cx="3032474" cy="1308926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871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marL="0" lvl="0" indent="0" algn="l" defTabSz="777514" rtl="0" eaLnBrk="1" latinLnBrk="0" hangingPunct="1">
              <a:lnSpc>
                <a:spcPct val="90000"/>
              </a:lnSpc>
              <a:spcBef>
                <a:spcPts val="1531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9751" y="4720295"/>
            <a:ext cx="3032474" cy="5314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9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50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56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3148" y="749940"/>
            <a:ext cx="2799207" cy="276328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6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4801" y="1308926"/>
            <a:ext cx="3621474" cy="8246231"/>
          </a:xfrm>
        </p:spPr>
        <p:txBody>
          <a:bodyPr>
            <a:normAutofit/>
          </a:bodyPr>
          <a:lstStyle>
            <a:lvl1pPr>
              <a:defRPr sz="1701"/>
            </a:lvl1pPr>
            <a:lvl2pPr>
              <a:defRPr sz="1360"/>
            </a:lvl2pPr>
            <a:lvl3pPr>
              <a:defRPr sz="1020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3148" y="3590584"/>
            <a:ext cx="2799207" cy="598396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510"/>
              </a:spcBef>
              <a:buNone/>
              <a:defRPr sz="1360"/>
            </a:lvl1pPr>
            <a:lvl2pPr marL="388757" indent="0">
              <a:buNone/>
              <a:defRPr sz="1020"/>
            </a:lvl2pPr>
            <a:lvl3pPr marL="777514" indent="0">
              <a:buNone/>
              <a:defRPr sz="850"/>
            </a:lvl3pPr>
            <a:lvl4pPr marL="1166271" indent="0">
              <a:buNone/>
              <a:defRPr sz="765"/>
            </a:lvl4pPr>
            <a:lvl5pPr marL="1555029" indent="0">
              <a:buNone/>
              <a:defRPr sz="765"/>
            </a:lvl5pPr>
            <a:lvl6pPr marL="1943786" indent="0">
              <a:buNone/>
              <a:defRPr sz="765"/>
            </a:lvl6pPr>
            <a:lvl7pPr marL="2332543" indent="0">
              <a:buNone/>
              <a:defRPr sz="765"/>
            </a:lvl7pPr>
            <a:lvl8pPr marL="2721300" indent="0">
              <a:buNone/>
              <a:defRPr sz="765"/>
            </a:lvl8pPr>
            <a:lvl9pPr marL="3110057" indent="0">
              <a:buNone/>
              <a:defRPr sz="76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5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4" y="7889146"/>
            <a:ext cx="4956929" cy="2326979"/>
          </a:xfrm>
        </p:spPr>
        <p:txBody>
          <a:bodyPr anchor="ctr">
            <a:normAutofit/>
          </a:bodyPr>
          <a:lstStyle>
            <a:lvl1pPr algn="r">
              <a:defRPr sz="3741" spc="17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2"/>
            <a:ext cx="7773631" cy="7271809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041"/>
            </a:lvl1pPr>
            <a:lvl2pPr marL="291568" indent="0">
              <a:buNone/>
              <a:defRPr sz="1786"/>
            </a:lvl2pPr>
            <a:lvl3pPr marL="583136" indent="0">
              <a:buNone/>
              <a:defRPr sz="1531"/>
            </a:lvl3pPr>
            <a:lvl4pPr marL="874704" indent="0">
              <a:buNone/>
              <a:defRPr sz="1275"/>
            </a:lvl4pPr>
            <a:lvl5pPr marL="1166271" indent="0">
              <a:buNone/>
              <a:defRPr sz="1275"/>
            </a:lvl5pPr>
            <a:lvl6pPr marL="1457839" indent="0">
              <a:buNone/>
              <a:defRPr sz="1275"/>
            </a:lvl6pPr>
            <a:lvl7pPr marL="1749407" indent="0">
              <a:buNone/>
              <a:defRPr sz="1275"/>
            </a:lvl7pPr>
            <a:lvl8pPr marL="2040975" indent="0">
              <a:buNone/>
              <a:defRPr sz="1275"/>
            </a:lvl8pPr>
            <a:lvl9pPr marL="2332543" indent="0">
              <a:buNone/>
              <a:defRPr sz="12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91500" y="7889146"/>
            <a:ext cx="2041088" cy="2326979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91568" indent="0">
              <a:buNone/>
              <a:defRPr sz="893"/>
            </a:lvl2pPr>
            <a:lvl3pPr marL="583136" indent="0">
              <a:buNone/>
              <a:defRPr sz="765"/>
            </a:lvl3pPr>
            <a:lvl4pPr marL="874704" indent="0">
              <a:buNone/>
              <a:defRPr sz="638"/>
            </a:lvl4pPr>
            <a:lvl5pPr marL="1166271" indent="0">
              <a:buNone/>
              <a:defRPr sz="638"/>
            </a:lvl5pPr>
            <a:lvl6pPr marL="1457839" indent="0">
              <a:buNone/>
              <a:defRPr sz="638"/>
            </a:lvl6pPr>
            <a:lvl7pPr marL="1749407" indent="0">
              <a:buNone/>
              <a:defRPr sz="638"/>
            </a:lvl7pPr>
            <a:lvl8pPr marL="2040975" indent="0">
              <a:buNone/>
              <a:defRPr sz="638"/>
            </a:lvl8pPr>
            <a:lvl9pPr marL="2332543" indent="0">
              <a:buNone/>
              <a:defRPr sz="63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348796" y="8372610"/>
            <a:ext cx="0" cy="145436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72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3148" y="930792"/>
            <a:ext cx="6199077" cy="2385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3149" y="3635904"/>
            <a:ext cx="6199078" cy="63991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3150" y="10291715"/>
            <a:ext cx="1373827" cy="43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88631" y="10291715"/>
            <a:ext cx="3763717" cy="43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1622" y="10291715"/>
            <a:ext cx="620966" cy="43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85973" y="1314276"/>
            <a:ext cx="0" cy="145436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920DC1E-34CE-41DB-B1F9-832C18E6BF14}"/>
              </a:ext>
            </a:extLst>
          </p:cNvPr>
          <p:cNvSpPr/>
          <p:nvPr userDrawn="1"/>
        </p:nvSpPr>
        <p:spPr>
          <a:xfrm>
            <a:off x="0" y="0"/>
            <a:ext cx="7775575" cy="10907713"/>
          </a:xfrm>
          <a:prstGeom prst="rect">
            <a:avLst/>
          </a:prstGeom>
          <a:pattFill prst="narVert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86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xStyles>
    <p:titleStyle>
      <a:lvl1pPr algn="l" defTabSz="777514" rtl="0" eaLnBrk="1" latinLnBrk="0" hangingPunct="1">
        <a:lnSpc>
          <a:spcPct val="80000"/>
        </a:lnSpc>
        <a:spcBef>
          <a:spcPct val="0"/>
        </a:spcBef>
        <a:buNone/>
        <a:defRPr kumimoji="1" sz="3741" kern="1200" cap="all" spc="8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77751" indent="-77751" algn="l" defTabSz="777514" rtl="0" eaLnBrk="1" latinLnBrk="0" hangingPunct="1">
        <a:lnSpc>
          <a:spcPct val="90000"/>
        </a:lnSpc>
        <a:spcBef>
          <a:spcPts val="1020"/>
        </a:spcBef>
        <a:spcAft>
          <a:spcPts val="17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225479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360" kern="1200">
          <a:solidFill>
            <a:schemeClr val="tx1"/>
          </a:solidFill>
          <a:latin typeface="+mn-lt"/>
          <a:ea typeface="+mn-ea"/>
          <a:cs typeface="+mn-cs"/>
        </a:defRPr>
      </a:lvl2pPr>
      <a:lvl3pPr marL="380982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3pPr>
      <a:lvl4pPr marL="505384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4pPr>
      <a:lvl5pPr marL="660887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5pPr>
      <a:lvl6pPr marL="777514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6pPr>
      <a:lvl7pPr marL="901917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7pPr>
      <a:lvl8pPr marL="1034094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8pPr>
      <a:lvl9pPr marL="1158496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老人を中心にした大家族のイラスト">
            <a:extLst>
              <a:ext uri="{FF2B5EF4-FFF2-40B4-BE49-F238E27FC236}">
                <a16:creationId xmlns:a16="http://schemas.microsoft.com/office/drawing/2014/main" id="{A9E7DAF2-C277-4222-8098-3CEB68E2C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53" y="8430695"/>
            <a:ext cx="2176385" cy="1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84687" y="4772770"/>
            <a:ext cx="3593723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7300" b="1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3200" b="1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lang="en-US" altLang="ja-JP" sz="7000" b="1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31</a:t>
            </a:r>
            <a:r>
              <a:rPr lang="ja-JP" altLang="en-US" sz="3200" b="1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endParaRPr lang="ja-JP" altLang="en-US" sz="5400" b="1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74055" y="643849"/>
            <a:ext cx="58698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認知症フォーラム </a:t>
            </a:r>
            <a:r>
              <a:rPr lang="en-US" altLang="ja-JP" sz="32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in</a:t>
            </a:r>
            <a:r>
              <a:rPr lang="ja-JP" altLang="en-US" sz="32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和歌山市</a:t>
            </a:r>
            <a:endParaRPr lang="en-US" altLang="ja-JP" sz="32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278330" y="5198855"/>
            <a:ext cx="301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en-US" altLang="ja-JP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:00 </a:t>
            </a:r>
            <a:r>
              <a:rPr lang="en-US" altLang="ja-JP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 </a:t>
            </a:r>
            <a:r>
              <a:rPr lang="ja-JP" altLang="en-US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en-US" altLang="ja-JP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</a:t>
            </a:r>
            <a:r>
              <a:rPr lang="ja-JP" altLang="en-US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:</a:t>
            </a:r>
            <a:r>
              <a:rPr lang="en-US" altLang="ja-JP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3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</a:t>
            </a:r>
            <a:r>
              <a:rPr lang="ja-JP" altLang="en-US" sz="4800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　</a:t>
            </a:r>
          </a:p>
        </p:txBody>
      </p:sp>
      <p:sp>
        <p:nvSpPr>
          <p:cNvPr id="365" name="正方形/長方形 364"/>
          <p:cNvSpPr/>
          <p:nvPr/>
        </p:nvSpPr>
        <p:spPr>
          <a:xfrm>
            <a:off x="384687" y="4518708"/>
            <a:ext cx="1411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2025</a:t>
            </a:r>
            <a:r>
              <a:rPr lang="ja-JP" altLang="en-US" sz="2400" b="1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</a:t>
            </a:r>
          </a:p>
        </p:txBody>
      </p:sp>
      <p:sp>
        <p:nvSpPr>
          <p:cNvPr id="54" name="テキスト ボックス 31"/>
          <p:cNvSpPr txBox="1"/>
          <p:nvPr/>
        </p:nvSpPr>
        <p:spPr>
          <a:xfrm>
            <a:off x="1238571" y="5883431"/>
            <a:ext cx="6079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場所：和歌山ビッグ愛１階 大ホール</a:t>
            </a:r>
            <a:r>
              <a:rPr lang="ja-JP" altLang="en-US" sz="18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1"/>
          <p:cNvSpPr txBox="1"/>
          <p:nvPr/>
        </p:nvSpPr>
        <p:spPr>
          <a:xfrm>
            <a:off x="4124091" y="4929537"/>
            <a:ext cx="22280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開場</a:t>
            </a:r>
            <a:r>
              <a:rPr lang="ja-JP" altLang="en-US" sz="22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</a:t>
            </a:r>
            <a:r>
              <a:rPr lang="en-US" altLang="ja-JP" sz="2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13:30</a:t>
            </a:r>
            <a:r>
              <a:rPr lang="ja-JP" altLang="en-US" sz="22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</a:p>
        </p:txBody>
      </p:sp>
      <p:pic>
        <p:nvPicPr>
          <p:cNvPr id="33" name="irc_mi" descr="「認知症サポーター　」の画像検索結果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374" y="5895124"/>
            <a:ext cx="1094690" cy="10091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" name="角丸四角形 8"/>
          <p:cNvSpPr/>
          <p:nvPr/>
        </p:nvSpPr>
        <p:spPr>
          <a:xfrm>
            <a:off x="3695607" y="5380628"/>
            <a:ext cx="582723" cy="45390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金</a:t>
            </a:r>
            <a:endParaRPr kumimoji="1" lang="ja-JP" altLang="en-US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55496" y="3331285"/>
            <a:ext cx="7136655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大切な誰かが認知症になったとき、あなたはどうしますか？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地域で支え合うって、どんなこと？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認知症になっても安心して暮らせる未来のために、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私たちにできることを一緒に考えませんか？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462EBBA-7954-4B42-B915-9C3360B650EA}"/>
              </a:ext>
            </a:extLst>
          </p:cNvPr>
          <p:cNvSpPr/>
          <p:nvPr/>
        </p:nvSpPr>
        <p:spPr>
          <a:xfrm>
            <a:off x="637517" y="7476184"/>
            <a:ext cx="6304090" cy="11387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第２部：パネルディスカッション </a:t>
            </a:r>
            <a:endParaRPr lang="en-US" altLang="ja-JP" sz="17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</a:t>
            </a:r>
            <a:r>
              <a:rPr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「新しい認知症観を考える」</a:t>
            </a:r>
            <a:endParaRPr lang="en-US" altLang="ja-JP" sz="17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家族（介護者）、介護事業所、医療機関、行政</a:t>
            </a:r>
            <a:endParaRPr lang="en-US" altLang="ja-JP" sz="17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3695607" y="2878470"/>
            <a:ext cx="38867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主催：和歌山市認知症キャラバンメイト連絡会</a:t>
            </a:r>
            <a:endParaRPr lang="en-US" altLang="ja-JP" sz="1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191403A4-9902-4188-B202-A02E253C3ADB}"/>
              </a:ext>
            </a:extLst>
          </p:cNvPr>
          <p:cNvSpPr/>
          <p:nvPr/>
        </p:nvSpPr>
        <p:spPr>
          <a:xfrm>
            <a:off x="3271038" y="8912814"/>
            <a:ext cx="4110014" cy="502375"/>
          </a:xfrm>
          <a:prstGeom prst="roundRect">
            <a:avLst/>
          </a:prstGeom>
          <a:solidFill>
            <a:srgbClr val="FFFF99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1300" b="1" dirty="0">
                <a:solidFill>
                  <a:schemeClr val="tx1"/>
                </a:solidFill>
                <a:highlight>
                  <a:srgbClr val="FFFF99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地域で集まり、悩みを打ち明けたり、相談をしたりできる</a:t>
            </a:r>
            <a:r>
              <a:rPr kumimoji="1" lang="en-US" altLang="ja-JP" sz="1300" b="1" dirty="0">
                <a:solidFill>
                  <a:schemeClr val="tx1"/>
                </a:solidFill>
                <a:highlight>
                  <a:srgbClr val="FFFF99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1300" b="1" dirty="0">
                <a:solidFill>
                  <a:schemeClr val="tx1"/>
                </a:solidFill>
                <a:highlight>
                  <a:srgbClr val="FFFF99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認知症カフェ</a:t>
            </a:r>
            <a:r>
              <a:rPr kumimoji="1" lang="en-US" altLang="ja-JP" sz="1300" b="1" dirty="0">
                <a:solidFill>
                  <a:schemeClr val="tx1"/>
                </a:solidFill>
                <a:highlight>
                  <a:srgbClr val="FFFF99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1300" b="1" dirty="0">
                <a:solidFill>
                  <a:schemeClr val="tx1"/>
                </a:solidFill>
                <a:highlight>
                  <a:srgbClr val="FFFF99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紹介</a:t>
            </a:r>
            <a:r>
              <a:rPr kumimoji="1" lang="ja-JP" altLang="en-US" sz="1300" b="1" dirty="0">
                <a:solidFill>
                  <a:schemeClr val="tx1"/>
                </a:solidFill>
                <a:highlight>
                  <a:srgbClr val="FFFF99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ブースもあります。</a:t>
            </a:r>
            <a:endParaRPr kumimoji="1" lang="ja-JP" altLang="en-US" sz="1300" b="1" dirty="0">
              <a:solidFill>
                <a:srgbClr val="FF0000"/>
              </a:solidFill>
              <a:highlight>
                <a:srgbClr val="FFFF99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CD80324-44DF-4AC4-BACF-569B85AC7335}"/>
              </a:ext>
            </a:extLst>
          </p:cNvPr>
          <p:cNvSpPr/>
          <p:nvPr/>
        </p:nvSpPr>
        <p:spPr>
          <a:xfrm>
            <a:off x="457509" y="1128004"/>
            <a:ext cx="686055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55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これからの</a:t>
            </a:r>
            <a:endParaRPr kumimoji="1" lang="en-US" altLang="ja-JP" sz="55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5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地域で支え合う認知症</a:t>
            </a:r>
          </a:p>
        </p:txBody>
      </p:sp>
      <p:pic>
        <p:nvPicPr>
          <p:cNvPr id="1038" name="Picture 14" descr="https://blogger.googleusercontent.com/img/b/R29vZ2xl/AVvXsEj9kSNceina_CNAyuGeBaBNH52KLbs_amIJSEG6GeI7yNX3MMNufAWW3dSf3Vphpe0Sq4mN2nF9Pw0QIPkvM-Xnim8T4AWumBZ5R8oaTjetttiD6gGug9bnGddsvnS9Mnnem-c4DCfdaEZ1/s800/coffee07_cafe_macchiato.png">
            <a:extLst>
              <a:ext uri="{FF2B5EF4-FFF2-40B4-BE49-F238E27FC236}">
                <a16:creationId xmlns:a16="http://schemas.microsoft.com/office/drawing/2014/main" id="{BD23D557-F3D9-4659-813B-8A25E8619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68309" y="13730871"/>
            <a:ext cx="115727" cy="11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4886B353-2B77-43FC-BBAA-A4F3D5D9A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96" y="10011537"/>
            <a:ext cx="6962568" cy="382703"/>
          </a:xfrm>
          <a:prstGeom prst="roundRect">
            <a:avLst>
              <a:gd name="adj" fmla="val 16667"/>
            </a:avLst>
          </a:prstGeom>
          <a:noFill/>
          <a:ln w="31750" cmpd="tri">
            <a:noFill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306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>
              <a:lnSpc>
                <a:spcPts val="2400"/>
              </a:lnSpc>
            </a:pPr>
            <a:r>
              <a:rPr kumimoji="0" lang="ja-JP" altLang="ja-JP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（問合せ先）　和歌山市地域包括支援課</a:t>
            </a:r>
            <a:r>
              <a:rPr kumimoji="0" lang="ja-JP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０７３－４３５－１１９７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</a:t>
            </a:r>
            <a:endParaRPr kumimoji="0" lang="ja-JP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F4FA21-1E3D-4116-B3ED-B8AEB6C153CC}"/>
              </a:ext>
            </a:extLst>
          </p:cNvPr>
          <p:cNvSpPr/>
          <p:nvPr/>
        </p:nvSpPr>
        <p:spPr>
          <a:xfrm>
            <a:off x="637517" y="6603615"/>
            <a:ext cx="5638592" cy="8771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第１部：講演</a:t>
            </a:r>
            <a:endParaRPr lang="en-US" altLang="ja-JP" sz="17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  橋本市民病院脳神経外科部長　　　大饗　義仁　医師　</a:t>
            </a:r>
            <a:endParaRPr lang="en-US" altLang="ja-JP" sz="17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　「地域でささえる認知症～これまでとこれから～」</a:t>
            </a:r>
            <a:r>
              <a:rPr lang="ja-JP" altLang="en-US" sz="1700" dirty="0"/>
              <a:t>　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C8C100A-E307-4BBA-A0D0-726D4AC24E6B}"/>
              </a:ext>
            </a:extLst>
          </p:cNvPr>
          <p:cNvSpPr/>
          <p:nvPr/>
        </p:nvSpPr>
        <p:spPr>
          <a:xfrm>
            <a:off x="3887786" y="8299466"/>
            <a:ext cx="3279565" cy="27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手話通訳・要約筆記あります。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1716845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図 14" descr="ロバ親子のキャラバン隊(左向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23690" y="8210947"/>
            <a:ext cx="2896644" cy="88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812606" y="9277931"/>
            <a:ext cx="6397625" cy="115818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 cmpd="tri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306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>
              <a:lnSpc>
                <a:spcPts val="2400"/>
              </a:lnSpc>
            </a:pPr>
            <a:r>
              <a:rPr kumimoji="0" lang="ja-JP" altLang="ja-JP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（問合せ先）　和歌山市地域包括支援課　　　担当　</a:t>
            </a:r>
            <a:r>
              <a:rPr kumimoji="0" lang="ja-JP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千田</a:t>
            </a:r>
            <a:r>
              <a:rPr kumimoji="0" lang="en-US" altLang="ja-JP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・北廣</a:t>
            </a:r>
            <a:endParaRPr kumimoji="0" lang="ja-JP" altLang="ja-JP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marR="0" lvl="0" indent="306388" algn="l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住所　〒６４０</a:t>
            </a:r>
            <a:r>
              <a:rPr kumimoji="0" lang="en-US" altLang="ja-JP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-</a:t>
            </a:r>
            <a:r>
              <a:rPr kumimoji="0" lang="ja-JP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８５６７　　和歌山市西汀丁３６番地　和歌山商工会議所１階　　　</a:t>
            </a:r>
            <a:endParaRPr kumimoji="0" lang="ja-JP" altLang="en-US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marR="0" lvl="0" indent="306388" algn="l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電話　０７３－４３５－１１９７　　　　</a:t>
            </a:r>
            <a:r>
              <a:rPr kumimoji="0" lang="en-US" altLang="ja-JP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：０７３－４３５－１３４３</a:t>
            </a:r>
            <a:endParaRPr kumimoji="0" lang="ja-JP" altLang="en-US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049" name="図 13" descr="ロバ親子のキャラバン隊(左向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00" y="8210947"/>
            <a:ext cx="3129821" cy="88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04888" y="5980113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55338" y="633419"/>
            <a:ext cx="4381028" cy="51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認知症フォーラムｉｎ和歌山市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11647" y="1466161"/>
            <a:ext cx="6999545" cy="2129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日時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31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日（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金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700"/>
              </a:lnSpc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14:00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16:30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開場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13:30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700"/>
              </a:lnSpc>
            </a:pP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場所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和歌山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ビッグ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愛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１階　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大ホール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和歌山市手平２－１－２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endParaRPr lang="ja-JP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700"/>
              </a:lnSpc>
            </a:pP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定員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１２０</a:t>
            </a:r>
            <a:r>
              <a:rPr lang="ja-JP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700"/>
              </a:lnSpc>
            </a:pPr>
            <a:r>
              <a:rPr kumimoji="1"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申込方法</a:t>
            </a:r>
            <a:r>
              <a:rPr kumimoji="1"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電話もしくはＦＡＸにて　和歌山市地域包括支援課まで</a:t>
            </a:r>
            <a:endParaRPr lang="en-US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700"/>
              </a:lnSpc>
            </a:pP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申込期間</a:t>
            </a:r>
            <a:r>
              <a:rPr kumimoji="1"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木</a:t>
            </a:r>
            <a:r>
              <a:rPr lang="en-US" altLang="ja-JP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迄まで</a:t>
            </a:r>
            <a:endParaRPr lang="en-US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123935"/>
              </p:ext>
            </p:extLst>
          </p:nvPr>
        </p:nvGraphicFramePr>
        <p:xfrm>
          <a:off x="511647" y="6174553"/>
          <a:ext cx="6839319" cy="1527826"/>
        </p:xfrm>
        <a:graphic>
          <a:graphicData uri="http://schemas.openxmlformats.org/drawingml/2006/table">
            <a:tbl>
              <a:tblPr firstRow="1" firstCol="1" bandRow="1"/>
              <a:tblGrid>
                <a:gridCol w="367956">
                  <a:extLst>
                    <a:ext uri="{9D8B030D-6E8A-4147-A177-3AD203B41FA5}">
                      <a16:colId xmlns:a16="http://schemas.microsoft.com/office/drawing/2014/main" val="1540130829"/>
                    </a:ext>
                  </a:extLst>
                </a:gridCol>
                <a:gridCol w="1638247">
                  <a:extLst>
                    <a:ext uri="{9D8B030D-6E8A-4147-A177-3AD203B41FA5}">
                      <a16:colId xmlns:a16="http://schemas.microsoft.com/office/drawing/2014/main" val="2719491961"/>
                    </a:ext>
                  </a:extLst>
                </a:gridCol>
                <a:gridCol w="400389">
                  <a:extLst>
                    <a:ext uri="{9D8B030D-6E8A-4147-A177-3AD203B41FA5}">
                      <a16:colId xmlns:a16="http://schemas.microsoft.com/office/drawing/2014/main" val="3839082288"/>
                    </a:ext>
                  </a:extLst>
                </a:gridCol>
                <a:gridCol w="2475389">
                  <a:extLst>
                    <a:ext uri="{9D8B030D-6E8A-4147-A177-3AD203B41FA5}">
                      <a16:colId xmlns:a16="http://schemas.microsoft.com/office/drawing/2014/main" val="268575115"/>
                    </a:ext>
                  </a:extLst>
                </a:gridCol>
                <a:gridCol w="502790">
                  <a:extLst>
                    <a:ext uri="{9D8B030D-6E8A-4147-A177-3AD203B41FA5}">
                      <a16:colId xmlns:a16="http://schemas.microsoft.com/office/drawing/2014/main" val="503665443"/>
                    </a:ext>
                  </a:extLst>
                </a:gridCol>
                <a:gridCol w="1454548">
                  <a:extLst>
                    <a:ext uri="{9D8B030D-6E8A-4147-A177-3AD203B41FA5}">
                      <a16:colId xmlns:a16="http://schemas.microsoft.com/office/drawing/2014/main" val="624074257"/>
                    </a:ext>
                  </a:extLst>
                </a:gridCol>
              </a:tblGrid>
              <a:tr h="517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住所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電話</a:t>
                      </a:r>
                      <a:endParaRPr lang="ja-JP" sz="1050" kern="10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65459"/>
                  </a:ext>
                </a:extLst>
              </a:tr>
              <a:tr h="49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050" kern="10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住所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電話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499010"/>
                  </a:ext>
                </a:extLst>
              </a:tr>
              <a:tr h="519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住所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電話</a:t>
                      </a:r>
                      <a:endParaRPr lang="ja-JP" sz="1050" kern="10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609305"/>
                  </a:ext>
                </a:extLst>
              </a:tr>
            </a:tbl>
          </a:graphicData>
        </a:graphic>
      </p:graphicFrame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73611" y="4556137"/>
            <a:ext cx="7322820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ja-JP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★ 　★ 　★ 　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 </a:t>
            </a:r>
            <a:r>
              <a:rPr kumimoji="0" lang="ja-JP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参 加 申 込 書 　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 </a:t>
            </a:r>
            <a:r>
              <a:rPr kumimoji="0" lang="ja-JP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★ 　★　 ★</a:t>
            </a:r>
            <a:endParaRPr kumimoji="0" lang="ja-JP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2078261" y="5310195"/>
            <a:ext cx="370609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</a:t>
            </a:r>
            <a:r>
              <a:rPr kumimoji="0" lang="ja-JP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０７３－４３５－１３４３</a:t>
            </a: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6594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ンテグラル">
  <a:themeElements>
    <a:clrScheme name="インテグラル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インテグラル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インテグラル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397</Words>
  <Application>Microsoft Office PowerPoint</Application>
  <PresentationFormat>ユーザー設定</PresentationFormat>
  <Paragraphs>52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BIZ UDPゴシック</vt:lpstr>
      <vt:lpstr>HGP創英角ｺﾞｼｯｸUB</vt:lpstr>
      <vt:lpstr>HGP創英角ﾎﾟｯﾌﾟ体</vt:lpstr>
      <vt:lpstr>HG丸ｺﾞｼｯｸM-PRO</vt:lpstr>
      <vt:lpstr>ＭＳ Ｐゴシック</vt:lpstr>
      <vt:lpstr>メイリオ</vt:lpstr>
      <vt:lpstr>Arial</vt:lpstr>
      <vt:lpstr>Calibri</vt:lpstr>
      <vt:lpstr>Times New Roman</vt:lpstr>
      <vt:lpstr>Tw Cen MT</vt:lpstr>
      <vt:lpstr>Tw Cen MT Condensed</vt:lpstr>
      <vt:lpstr>Wingdings 3</vt:lpstr>
      <vt:lpstr>インテグラル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2014-07-29T05:44:25Z</dcterms:created>
  <dcterms:modified xsi:type="dcterms:W3CDTF">2025-08-26T01:19:48Z</dcterms:modified>
</cp:coreProperties>
</file>