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60" r:id="rId3"/>
  </p:sldIdLst>
  <p:sldSz cx="15119350" cy="1069181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CC"/>
    <a:srgbClr val="FF0066"/>
    <a:srgbClr val="FF3399"/>
    <a:srgbClr val="33CC33"/>
    <a:srgbClr val="00FF00"/>
    <a:srgbClr val="FF6600"/>
    <a:srgbClr val="FF9933"/>
    <a:srgbClr val="EBBD1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277" cy="341246"/>
          </a:xfrm>
          <a:prstGeom prst="rect">
            <a:avLst/>
          </a:prstGeom>
        </p:spPr>
        <p:txBody>
          <a:bodyPr vert="horz" lIns="92085" tIns="46043" rIns="92085" bIns="460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169" y="1"/>
            <a:ext cx="4302874" cy="341246"/>
          </a:xfrm>
          <a:prstGeom prst="rect">
            <a:avLst/>
          </a:prstGeom>
        </p:spPr>
        <p:txBody>
          <a:bodyPr vert="horz" lIns="92085" tIns="46043" rIns="92085" bIns="46043" rtlCol="0"/>
          <a:lstStyle>
            <a:lvl1pPr algn="r">
              <a:defRPr sz="1200"/>
            </a:lvl1pPr>
          </a:lstStyle>
          <a:p>
            <a:fld id="{47A01E82-CC71-4A09-9E7E-8942C0FB4FB5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849313"/>
            <a:ext cx="324167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5" tIns="46043" rIns="92085" bIns="460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462" y="3271472"/>
            <a:ext cx="7941310" cy="2677096"/>
          </a:xfrm>
          <a:prstGeom prst="rect">
            <a:avLst/>
          </a:prstGeom>
        </p:spPr>
        <p:txBody>
          <a:bodyPr vert="horz" lIns="92085" tIns="46043" rIns="92085" bIns="4604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429"/>
            <a:ext cx="4301277" cy="341246"/>
          </a:xfrm>
          <a:prstGeom prst="rect">
            <a:avLst/>
          </a:prstGeom>
        </p:spPr>
        <p:txBody>
          <a:bodyPr vert="horz" lIns="92085" tIns="46043" rIns="92085" bIns="460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169" y="6456429"/>
            <a:ext cx="4302874" cy="341246"/>
          </a:xfrm>
          <a:prstGeom prst="rect">
            <a:avLst/>
          </a:prstGeom>
        </p:spPr>
        <p:txBody>
          <a:bodyPr vert="horz" lIns="92085" tIns="46043" rIns="92085" bIns="46043" rtlCol="0" anchor="b"/>
          <a:lstStyle>
            <a:lvl1pPr algn="r">
              <a:defRPr sz="1200"/>
            </a:lvl1pPr>
          </a:lstStyle>
          <a:p>
            <a:fld id="{69423DDC-65CC-43BE-831E-697C152AED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898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04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67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00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21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2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11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71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50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66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60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50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62DB-4316-4C89-8DEA-A7C8FF41E61D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7AB93-194A-46B9-82E6-3BBE0065D0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42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s://2.bp.blogspot.com/-NrCIiTxdiGM/UrEhf32DNQI/AAAAAAAAb48/-UGwx76613M/s800/denwa_kotei_man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hyperlink" Target="https://4.bp.blogspot.com/-tYhx6Z6ONz4/WeAFgd4O_mI/AAAAAAABHj4/G0eaFvmzOPA4EoOtjPDf6BAGoEDpvMxFACLcBGAs/s800/monshin_roujin2.png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jpeg"/><Relationship Id="rId17" Type="http://schemas.openxmlformats.org/officeDocument/2006/relationships/image" Target="../media/image23.jpe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emf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 descr="家電・固定電話で話す男性のイラスト">
            <a:hlinkClick r:id="rId2"/>
            <a:extLst>
              <a:ext uri="{FF2B5EF4-FFF2-40B4-BE49-F238E27FC236}">
                <a16:creationId xmlns:a16="http://schemas.microsoft.com/office/drawing/2014/main" id="{B93BE11A-BFB6-47FF-84C0-CFB0C45BE97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2675" y="2007414"/>
            <a:ext cx="714603" cy="80980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5E41A82-C6FB-460B-A693-41F53C41BD09}"/>
              </a:ext>
            </a:extLst>
          </p:cNvPr>
          <p:cNvGrpSpPr/>
          <p:nvPr/>
        </p:nvGrpSpPr>
        <p:grpSpPr>
          <a:xfrm>
            <a:off x="10284704" y="926502"/>
            <a:ext cx="4689669" cy="2435900"/>
            <a:chOff x="10386459" y="874070"/>
            <a:chExt cx="4488667" cy="2310685"/>
          </a:xfrm>
        </p:grpSpPr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A92C0D99-58E1-41EC-9C4F-82AA0248E4BB}"/>
                </a:ext>
              </a:extLst>
            </p:cNvPr>
            <p:cNvSpPr/>
            <p:nvPr/>
          </p:nvSpPr>
          <p:spPr>
            <a:xfrm>
              <a:off x="10386459" y="874070"/>
              <a:ext cx="4488667" cy="2076747"/>
            </a:xfrm>
            <a:prstGeom prst="roundRect">
              <a:avLst>
                <a:gd name="adj" fmla="val 4002"/>
              </a:avLst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114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kumimoji="1" lang="en-US" altLang="ja-JP" sz="1114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114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114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114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114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</a:t>
              </a:r>
              <a:endParaRPr kumimoji="1" lang="en-US" altLang="ja-JP" sz="1114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114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</a:t>
              </a:r>
              <a:endParaRPr kumimoji="1" lang="en-US" altLang="ja-JP" sz="1114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　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E0175A0-9031-4D73-87B3-31A60723B391}"/>
                </a:ext>
              </a:extLst>
            </p:cNvPr>
            <p:cNvSpPr/>
            <p:nvPr/>
          </p:nvSpPr>
          <p:spPr>
            <a:xfrm>
              <a:off x="11039767" y="2213445"/>
              <a:ext cx="3348433" cy="6153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2000"/>
                </a:lnSpc>
              </a:pPr>
              <a:r>
                <a:rPr kumimoji="1" lang="ja-JP" altLang="en-US" sz="1225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当日のお食事・内服は医療</a:t>
              </a:r>
              <a:r>
                <a:rPr kumimoji="1" lang="ja-JP" altLang="en-US" sz="122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機関にご確認ください</a:t>
              </a:r>
            </a:p>
          </p:txBody>
        </p:sp>
        <p:sp>
          <p:nvSpPr>
            <p:cNvPr id="47" name="二等辺三角形 46">
              <a:extLst>
                <a:ext uri="{FF2B5EF4-FFF2-40B4-BE49-F238E27FC236}">
                  <a16:creationId xmlns:a16="http://schemas.microsoft.com/office/drawing/2014/main" id="{B69C75B8-8874-4FA1-B3BB-51CED362CFFE}"/>
                </a:ext>
              </a:extLst>
            </p:cNvPr>
            <p:cNvSpPr/>
            <p:nvPr/>
          </p:nvSpPr>
          <p:spPr>
            <a:xfrm rot="10800000">
              <a:off x="12398457" y="2946061"/>
              <a:ext cx="312664" cy="238694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310" dirty="0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99CF6CF-EFA5-4C3B-9B98-DD906AA5C7E0}"/>
              </a:ext>
            </a:extLst>
          </p:cNvPr>
          <p:cNvSpPr/>
          <p:nvPr/>
        </p:nvSpPr>
        <p:spPr>
          <a:xfrm>
            <a:off x="3961625" y="573463"/>
            <a:ext cx="227168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＊通院中の方も受診できますので、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主治医にご相談ください。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A5A86372-7643-4081-9527-63A327E4FBAC}"/>
              </a:ext>
            </a:extLst>
          </p:cNvPr>
          <p:cNvSpPr/>
          <p:nvPr/>
        </p:nvSpPr>
        <p:spPr>
          <a:xfrm>
            <a:off x="10318794" y="676121"/>
            <a:ext cx="1365922" cy="4346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231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①予約</a:t>
            </a:r>
            <a:endParaRPr kumimoji="1" lang="en-US" altLang="ja-JP" sz="231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7CDC3CF-3C3E-4A09-B96E-7029E75AF31B}"/>
              </a:ext>
            </a:extLst>
          </p:cNvPr>
          <p:cNvGrpSpPr/>
          <p:nvPr/>
        </p:nvGrpSpPr>
        <p:grpSpPr>
          <a:xfrm>
            <a:off x="10105617" y="338367"/>
            <a:ext cx="4807388" cy="10267354"/>
            <a:chOff x="9991276" y="-300067"/>
            <a:chExt cx="4807388" cy="10267354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CD481FF-6389-464E-B71D-23D834652B84}"/>
                </a:ext>
              </a:extLst>
            </p:cNvPr>
            <p:cNvSpPr/>
            <p:nvPr/>
          </p:nvSpPr>
          <p:spPr>
            <a:xfrm>
              <a:off x="10187770" y="7597623"/>
              <a:ext cx="4610894" cy="2321145"/>
            </a:xfrm>
            <a:prstGeom prst="roundRect">
              <a:avLst>
                <a:gd name="adj" fmla="val 6501"/>
              </a:avLst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169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          </a:t>
              </a:r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3BC16963-34CC-453F-8777-473BA53452E9}"/>
                </a:ext>
              </a:extLst>
            </p:cNvPr>
            <p:cNvSpPr/>
            <p:nvPr/>
          </p:nvSpPr>
          <p:spPr>
            <a:xfrm>
              <a:off x="11029675" y="9082009"/>
              <a:ext cx="3020988" cy="6273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ts val="2000"/>
                </a:lnSpc>
              </a:pPr>
              <a:r>
                <a:rPr kumimoji="1" lang="ja-JP" altLang="en-US" sz="1002" u="sng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健診結果により、</a:t>
              </a:r>
              <a:r>
                <a:rPr kumimoji="1" lang="ja-JP" altLang="en-US" sz="1225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治療が必要になった場合</a:t>
              </a:r>
              <a:endParaRPr kumimoji="1" lang="en-US" altLang="ja-JP" sz="1225" u="sng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22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医療費がかかります</a:t>
              </a: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2304B0F8-E47A-46D8-AD1A-7F3B0F266E59}"/>
                </a:ext>
              </a:extLst>
            </p:cNvPr>
            <p:cNvCxnSpPr>
              <a:cxnSpLocks/>
            </p:cNvCxnSpPr>
            <p:nvPr/>
          </p:nvCxnSpPr>
          <p:spPr>
            <a:xfrm>
              <a:off x="9991276" y="-300067"/>
              <a:ext cx="0" cy="10267354"/>
            </a:xfrm>
            <a:prstGeom prst="line">
              <a:avLst/>
            </a:prstGeom>
            <a:ln w="5715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図 44" descr="問診のイラスト「お医者さんとお爺さん」">
              <a:hlinkClick r:id="rId4"/>
              <a:extLst>
                <a:ext uri="{FF2B5EF4-FFF2-40B4-BE49-F238E27FC236}">
                  <a16:creationId xmlns:a16="http://schemas.microsoft.com/office/drawing/2014/main" id="{30F1E1B2-E0FD-4968-94ED-1A85AE215540}"/>
                </a:ext>
              </a:extLst>
            </p:cNvPr>
            <p:cNvPicPr/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61840" y="7439219"/>
              <a:ext cx="936084" cy="96019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3972021-8E48-4FF3-AC34-C43A11503125}"/>
              </a:ext>
            </a:extLst>
          </p:cNvPr>
          <p:cNvGrpSpPr/>
          <p:nvPr/>
        </p:nvGrpSpPr>
        <p:grpSpPr>
          <a:xfrm>
            <a:off x="332232" y="684374"/>
            <a:ext cx="4651404" cy="5462914"/>
            <a:chOff x="395211" y="649890"/>
            <a:chExt cx="4651404" cy="5835216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9ABDAF99-25B0-4B58-8AD2-296A488EDD30}"/>
                </a:ext>
              </a:extLst>
            </p:cNvPr>
            <p:cNvSpPr/>
            <p:nvPr/>
          </p:nvSpPr>
          <p:spPr>
            <a:xfrm>
              <a:off x="395211" y="1039366"/>
              <a:ext cx="4646981" cy="5445740"/>
            </a:xfrm>
            <a:prstGeom prst="roundRect">
              <a:avLst>
                <a:gd name="adj" fmla="val 1405"/>
              </a:avLst>
            </a:prstGeom>
            <a:solidFill>
              <a:schemeClr val="bg1"/>
            </a:solidFill>
            <a:ln w="76200">
              <a:solidFill>
                <a:srgbClr val="FF0066"/>
              </a:solidFill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002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7" name="正方形/長方形 96">
              <a:extLst>
                <a:ext uri="{FF2B5EF4-FFF2-40B4-BE49-F238E27FC236}">
                  <a16:creationId xmlns:a16="http://schemas.microsoft.com/office/drawing/2014/main" id="{CCC1FFD4-AE03-4A1A-B6BF-E3F52E045311}"/>
                </a:ext>
              </a:extLst>
            </p:cNvPr>
            <p:cNvSpPr/>
            <p:nvPr/>
          </p:nvSpPr>
          <p:spPr>
            <a:xfrm>
              <a:off x="439024" y="1294941"/>
              <a:ext cx="4576099" cy="1449712"/>
            </a:xfrm>
            <a:prstGeom prst="rect">
              <a:avLst/>
            </a:prstGeom>
            <a:solidFill>
              <a:srgbClr val="FFCC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</a:t>
              </a:r>
              <a:endPara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5495B1A8-12D8-487E-AC6A-08BAA794FAC8}"/>
                </a:ext>
              </a:extLst>
            </p:cNvPr>
            <p:cNvGrpSpPr/>
            <p:nvPr/>
          </p:nvGrpSpPr>
          <p:grpSpPr>
            <a:xfrm>
              <a:off x="451721" y="2793749"/>
              <a:ext cx="4544749" cy="2694722"/>
              <a:chOff x="440668" y="2317370"/>
              <a:chExt cx="4167228" cy="2203552"/>
            </a:xfrm>
          </p:grpSpPr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390A5A7D-2649-44D2-A286-9B65A98C77BD}"/>
                  </a:ext>
                </a:extLst>
              </p:cNvPr>
              <p:cNvSpPr/>
              <p:nvPr/>
            </p:nvSpPr>
            <p:spPr>
              <a:xfrm>
                <a:off x="440668" y="2351584"/>
                <a:ext cx="4167228" cy="2169338"/>
              </a:xfrm>
              <a:prstGeom prst="rect">
                <a:avLst/>
              </a:prstGeom>
              <a:solidFill>
                <a:srgbClr val="FFF5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sz="1600" b="1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7B7501D0-57D3-4D81-8E82-B53EDA967EDA}"/>
                  </a:ext>
                </a:extLst>
              </p:cNvPr>
              <p:cNvSpPr/>
              <p:nvPr/>
            </p:nvSpPr>
            <p:spPr>
              <a:xfrm>
                <a:off x="458241" y="2317370"/>
                <a:ext cx="4133680" cy="4624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000" b="1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無　料</a:t>
                </a:r>
                <a:r>
                  <a:rPr kumimoji="1" lang="ja-JP" altLang="en-US" sz="2800" b="1" dirty="0">
                    <a:solidFill>
                      <a:schemeClr val="accent1">
                        <a:lumMod val="50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</a:t>
                </a:r>
                <a:r>
                  <a:rPr kumimoji="1" lang="ja-JP" altLang="en-US" sz="3200" b="1" dirty="0">
                    <a:solidFill>
                      <a:schemeClr val="accent1">
                        <a:lumMod val="50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                           </a:t>
                </a:r>
                <a:endParaRPr kumimoji="1" lang="en-US" altLang="ja-JP" sz="32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FB3AD6E4-1C25-4EDF-A50F-6097579A2CAD}"/>
                </a:ext>
              </a:extLst>
            </p:cNvPr>
            <p:cNvSpPr/>
            <p:nvPr/>
          </p:nvSpPr>
          <p:spPr>
            <a:xfrm>
              <a:off x="539935" y="5621050"/>
              <a:ext cx="3291953" cy="68608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700"/>
                </a:lnSpc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▶ 和歌山県後期高齢者医療広域連合 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 　℡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０７３－４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28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－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6688</a:t>
              </a:r>
              <a:endPara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611D7F15-B85A-41E9-BA66-AA4B1EC10D0B}"/>
                </a:ext>
              </a:extLst>
            </p:cNvPr>
            <p:cNvSpPr/>
            <p:nvPr/>
          </p:nvSpPr>
          <p:spPr>
            <a:xfrm>
              <a:off x="1520845" y="649890"/>
              <a:ext cx="2503242" cy="553236"/>
            </a:xfrm>
            <a:prstGeom prst="roundRect">
              <a:avLst/>
            </a:prstGeom>
            <a:solidFill>
              <a:srgbClr val="FF0066"/>
            </a:solidFill>
            <a:ln>
              <a:noFill/>
            </a:ln>
            <a:effec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3118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健康診査</a:t>
              </a:r>
              <a:endParaRPr kumimoji="1" lang="en-US" altLang="ja-JP" sz="3118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2701C468-7D85-4F72-9A05-08872D693EBF}"/>
                </a:ext>
              </a:extLst>
            </p:cNvPr>
            <p:cNvSpPr/>
            <p:nvPr/>
          </p:nvSpPr>
          <p:spPr>
            <a:xfrm>
              <a:off x="831498" y="3735508"/>
              <a:ext cx="3893421" cy="7713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問診　　　　　　 　</a:t>
              </a:r>
              <a:r>
                <a:rPr kumimoji="1" lang="ja-JP" altLang="en-US" sz="1400" b="1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計測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（身長、体重、血圧）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b="1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診察　　　　　　　 </a:t>
              </a:r>
              <a:r>
                <a:rPr kumimoji="1" lang="ja-JP" altLang="en-US" sz="1400" b="1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尿検査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b="1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血液検査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（肝機能、糖代謝、腎機能、貧血等）</a:t>
              </a:r>
              <a:endParaRPr kumimoji="1" lang="en-US" altLang="ja-JP" sz="1600" u="sng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5649B77D-2FF1-43C1-89C2-017FB294D836}"/>
                </a:ext>
              </a:extLst>
            </p:cNvPr>
            <p:cNvSpPr/>
            <p:nvPr/>
          </p:nvSpPr>
          <p:spPr>
            <a:xfrm>
              <a:off x="940887" y="4617639"/>
              <a:ext cx="4105728" cy="6230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和歌山</a:t>
              </a:r>
              <a:r>
                <a:rPr kumimoji="1" lang="ja-JP" altLang="en-US" sz="20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県内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の実施医療機関</a:t>
              </a:r>
              <a:endParaRPr kumimoji="1"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令和７年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２月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２８日</a:t>
              </a:r>
              <a:r>
                <a:rPr kumimoji="1" lang="ja-JP" altLang="en-US" sz="16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（金）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まで</a:t>
              </a:r>
            </a:p>
          </p:txBody>
        </p:sp>
      </p:grp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2B707B0A-9271-4B02-AC93-C532D9DF495B}"/>
              </a:ext>
            </a:extLst>
          </p:cNvPr>
          <p:cNvSpPr/>
          <p:nvPr/>
        </p:nvSpPr>
        <p:spPr>
          <a:xfrm>
            <a:off x="10514579" y="9009570"/>
            <a:ext cx="4580204" cy="571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＊健診時に、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通知にかかる期間や方法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（郵送、手渡しなど）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をご確認ください。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3DF86ECC-F5CB-42A5-98F1-315DBFA7C334}"/>
              </a:ext>
            </a:extLst>
          </p:cNvPr>
          <p:cNvSpPr/>
          <p:nvPr/>
        </p:nvSpPr>
        <p:spPr>
          <a:xfrm>
            <a:off x="10615307" y="8482757"/>
            <a:ext cx="3698649" cy="4234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受診された医療機関よりお渡しします。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8" name="四角形: 角を丸くする 157">
            <a:extLst>
              <a:ext uri="{FF2B5EF4-FFF2-40B4-BE49-F238E27FC236}">
                <a16:creationId xmlns:a16="http://schemas.microsoft.com/office/drawing/2014/main" id="{3883B95B-BD28-4EF8-B263-F12B0E21B149}"/>
              </a:ext>
            </a:extLst>
          </p:cNvPr>
          <p:cNvSpPr/>
          <p:nvPr/>
        </p:nvSpPr>
        <p:spPr>
          <a:xfrm>
            <a:off x="10362041" y="8006850"/>
            <a:ext cx="1365922" cy="4346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231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③結果</a:t>
            </a:r>
            <a:endParaRPr kumimoji="1" lang="en-US" altLang="ja-JP" sz="231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66953F3B-E3DC-4502-83B7-C70698BDA38E}"/>
              </a:ext>
            </a:extLst>
          </p:cNvPr>
          <p:cNvSpPr/>
          <p:nvPr/>
        </p:nvSpPr>
        <p:spPr>
          <a:xfrm rot="10800000">
            <a:off x="12464631" y="7827908"/>
            <a:ext cx="248834" cy="279946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4D631351-EBB2-4C15-8CA4-1993AB4BD97A}"/>
              </a:ext>
            </a:extLst>
          </p:cNvPr>
          <p:cNvSpPr/>
          <p:nvPr/>
        </p:nvSpPr>
        <p:spPr>
          <a:xfrm>
            <a:off x="10284705" y="3506962"/>
            <a:ext cx="4689669" cy="4304545"/>
          </a:xfrm>
          <a:prstGeom prst="roundRect">
            <a:avLst>
              <a:gd name="adj" fmla="val 4652"/>
            </a:avLst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14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</a:t>
            </a:r>
            <a:endParaRPr kumimoji="1" lang="en-US" altLang="ja-JP" sz="1114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114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   </a:t>
            </a:r>
            <a:endParaRPr kumimoji="1" lang="en-US" altLang="ja-JP" sz="1002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2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79EBA480-9389-4E8B-B339-6CB4179C730B}"/>
              </a:ext>
            </a:extLst>
          </p:cNvPr>
          <p:cNvSpPr/>
          <p:nvPr/>
        </p:nvSpPr>
        <p:spPr>
          <a:xfrm>
            <a:off x="11728916" y="3506120"/>
            <a:ext cx="3364476" cy="571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受診当日に必要です。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お忘れになった場合は受診できません。</a:t>
            </a:r>
            <a:endParaRPr kumimoji="1" lang="en-US" altLang="ja-JP" sz="14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C96C803-6875-4DE5-B22A-C18BD938B50C}"/>
              </a:ext>
            </a:extLst>
          </p:cNvPr>
          <p:cNvGrpSpPr/>
          <p:nvPr/>
        </p:nvGrpSpPr>
        <p:grpSpPr>
          <a:xfrm>
            <a:off x="10391187" y="4789448"/>
            <a:ext cx="4470185" cy="1892797"/>
            <a:chOff x="10841070" y="4274511"/>
            <a:chExt cx="2966327" cy="553576"/>
          </a:xfrm>
        </p:grpSpPr>
        <p:sp>
          <p:nvSpPr>
            <p:cNvPr id="113" name="Rectangle 3">
              <a:extLst>
                <a:ext uri="{FF2B5EF4-FFF2-40B4-BE49-F238E27FC236}">
                  <a16:creationId xmlns:a16="http://schemas.microsoft.com/office/drawing/2014/main" id="{44B8FE4E-D12A-41A1-AEDD-2A5C6AD9D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9708" y="4304735"/>
              <a:ext cx="864307" cy="52139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84856" tIns="10607" rIns="84856" bIns="10607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1" lang="en-US" altLang="ja-JP" sz="1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受診券</a:t>
              </a:r>
              <a:r>
                <a:rPr kumimoji="1" lang="ja-JP" altLang="en-US" sz="11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kumimoji="1" lang="en-US" altLang="ja-JP" sz="11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400" b="1" dirty="0" smtClean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4" name="Rectangle 3">
              <a:extLst>
                <a:ext uri="{FF2B5EF4-FFF2-40B4-BE49-F238E27FC236}">
                  <a16:creationId xmlns:a16="http://schemas.microsoft.com/office/drawing/2014/main" id="{BE8E98D4-CE46-430A-9A35-0EBB358D5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4749" y="4274511"/>
              <a:ext cx="902648" cy="553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84856" tIns="10607" rIns="84856" bIns="10607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1" lang="en-US" altLang="ja-JP" sz="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受診票</a:t>
              </a:r>
              <a:r>
                <a:rPr kumimoji="1" lang="ja-JP" altLang="en-US" sz="16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kumimoji="1" lang="en-US" altLang="ja-JP" sz="16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6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8" name="Rectangle 3">
              <a:extLst>
                <a:ext uri="{FF2B5EF4-FFF2-40B4-BE49-F238E27FC236}">
                  <a16:creationId xmlns:a16="http://schemas.microsoft.com/office/drawing/2014/main" id="{80B1F422-7BC9-4845-8FEF-60A8648C0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1070" y="4515150"/>
              <a:ext cx="990217" cy="30034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vert="horz" wrap="square" lIns="84856" tIns="10607" rIns="84856" bIns="10607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1" lang="en-US" altLang="ja-JP" sz="1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300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後期</a:t>
              </a:r>
              <a:r>
                <a:rPr kumimoji="1" lang="ja-JP" altLang="en-US" sz="1300" dirty="0" smtClean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高齢者医療</a:t>
              </a:r>
              <a:endParaRPr kumimoji="1" lang="en-US" altLang="ja-JP" sz="1300" dirty="0" smtClean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</a:t>
              </a:r>
              <a:r>
                <a:rPr kumimoji="1"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保険証</a:t>
              </a:r>
              <a:r>
                <a:rPr kumimoji="1" lang="ja-JP" altLang="en-US" sz="1200" b="1" dirty="0" smtClean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等</a:t>
              </a:r>
              <a:endParaRPr kumimoji="1" lang="en-US" altLang="ja-JP" sz="1200" b="1" dirty="0" smtClean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1100" b="1" dirty="0" smtClean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資格確認できるもの</a:t>
              </a:r>
              <a:endParaRPr kumimoji="1" lang="en-US" altLang="ja-JP" sz="11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52" name="四角形: 角を丸くする 151">
            <a:extLst>
              <a:ext uri="{FF2B5EF4-FFF2-40B4-BE49-F238E27FC236}">
                <a16:creationId xmlns:a16="http://schemas.microsoft.com/office/drawing/2014/main" id="{D55B0235-2597-4876-B076-7141C472FE7E}"/>
              </a:ext>
            </a:extLst>
          </p:cNvPr>
          <p:cNvSpPr/>
          <p:nvPr/>
        </p:nvSpPr>
        <p:spPr>
          <a:xfrm>
            <a:off x="10420659" y="4548850"/>
            <a:ext cx="2292806" cy="238854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歯科健康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診査</a:t>
            </a:r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黄色の封筒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9" name="四角形: 角を丸くする 158">
            <a:extLst>
              <a:ext uri="{FF2B5EF4-FFF2-40B4-BE49-F238E27FC236}">
                <a16:creationId xmlns:a16="http://schemas.microsoft.com/office/drawing/2014/main" id="{A61FD88F-25F9-43CA-94C5-3CED29508827}"/>
              </a:ext>
            </a:extLst>
          </p:cNvPr>
          <p:cNvSpPr/>
          <p:nvPr/>
        </p:nvSpPr>
        <p:spPr>
          <a:xfrm>
            <a:off x="10318794" y="3228739"/>
            <a:ext cx="1365922" cy="43464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231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②受診</a:t>
            </a:r>
            <a:endParaRPr kumimoji="1" lang="en-US" altLang="ja-JP" sz="231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92EC6257-0C48-47DD-BAD8-8FD3C1B06D93}"/>
              </a:ext>
            </a:extLst>
          </p:cNvPr>
          <p:cNvGrpSpPr/>
          <p:nvPr/>
        </p:nvGrpSpPr>
        <p:grpSpPr>
          <a:xfrm>
            <a:off x="3903307" y="5315794"/>
            <a:ext cx="623116" cy="631770"/>
            <a:chOff x="0" y="0"/>
            <a:chExt cx="2743200" cy="2781300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D37E5928-D7D4-4121-8758-E179CBCF92AF}"/>
                </a:ext>
              </a:extLst>
            </p:cNvPr>
            <p:cNvSpPr/>
            <p:nvPr/>
          </p:nvSpPr>
          <p:spPr>
            <a:xfrm>
              <a:off x="0" y="0"/>
              <a:ext cx="2743200" cy="2781300"/>
            </a:xfrm>
            <a:prstGeom prst="rect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4D24B5E4-918E-4E53-A130-5611A3EC5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5725" y="114300"/>
              <a:ext cx="2561905" cy="2561905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39A68E5-0C1C-4285-9205-990057CFC9DD}"/>
              </a:ext>
            </a:extLst>
          </p:cNvPr>
          <p:cNvGrpSpPr/>
          <p:nvPr/>
        </p:nvGrpSpPr>
        <p:grpSpPr>
          <a:xfrm>
            <a:off x="5198085" y="736422"/>
            <a:ext cx="4700036" cy="3832739"/>
            <a:chOff x="5343330" y="6646313"/>
            <a:chExt cx="4700036" cy="3832739"/>
          </a:xfrm>
        </p:grpSpPr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33AA648F-4A99-43BF-AA31-89A662949588}"/>
                </a:ext>
              </a:extLst>
            </p:cNvPr>
            <p:cNvGrpSpPr/>
            <p:nvPr/>
          </p:nvGrpSpPr>
          <p:grpSpPr>
            <a:xfrm>
              <a:off x="5343330" y="6646313"/>
              <a:ext cx="4700036" cy="3832739"/>
              <a:chOff x="5523326" y="4856643"/>
              <a:chExt cx="4302772" cy="2660339"/>
            </a:xfrm>
          </p:grpSpPr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D67B0BB7-B5AF-4DE0-A94E-8623F207E520}"/>
                  </a:ext>
                </a:extLst>
              </p:cNvPr>
              <p:cNvSpPr/>
              <p:nvPr/>
            </p:nvSpPr>
            <p:spPr>
              <a:xfrm>
                <a:off x="5523326" y="5100080"/>
                <a:ext cx="4302772" cy="2416902"/>
              </a:xfrm>
              <a:prstGeom prst="roundRect">
                <a:avLst>
                  <a:gd name="adj" fmla="val 1154"/>
                </a:avLst>
              </a:prstGeom>
              <a:ln w="76200">
                <a:solidFill>
                  <a:srgbClr val="33CC33"/>
                </a:solidFill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336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　　　　</a:t>
                </a:r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2673" b="1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  <a:endParaRPr kumimoji="1" lang="en-US" altLang="ja-JP" sz="89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89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92" name="四角形: 角を丸くする 91">
                <a:extLst>
                  <a:ext uri="{FF2B5EF4-FFF2-40B4-BE49-F238E27FC236}">
                    <a16:creationId xmlns:a16="http://schemas.microsoft.com/office/drawing/2014/main" id="{CE0B1F8F-703F-4F00-9F70-8639C72EFE75}"/>
                  </a:ext>
                </a:extLst>
              </p:cNvPr>
              <p:cNvSpPr/>
              <p:nvPr/>
            </p:nvSpPr>
            <p:spPr>
              <a:xfrm>
                <a:off x="6412848" y="4856643"/>
                <a:ext cx="2503242" cy="396513"/>
              </a:xfrm>
              <a:prstGeom prst="roundRect">
                <a:avLst/>
              </a:prstGeom>
              <a:solidFill>
                <a:srgbClr val="33CC33"/>
              </a:solidFill>
              <a:ln>
                <a:noFill/>
              </a:ln>
              <a:effectLst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dist"/>
                <a:r>
                  <a:rPr kumimoji="1" lang="ja-JP" altLang="en-US" sz="28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人間ドック</a:t>
                </a:r>
              </a:p>
            </p:txBody>
          </p:sp>
          <p:sp>
            <p:nvSpPr>
              <p:cNvPr id="93" name="正方形/長方形 92">
                <a:extLst>
                  <a:ext uri="{FF2B5EF4-FFF2-40B4-BE49-F238E27FC236}">
                    <a16:creationId xmlns:a16="http://schemas.microsoft.com/office/drawing/2014/main" id="{E174E5AF-973A-4D34-94CB-23472F19049F}"/>
                  </a:ext>
                </a:extLst>
              </p:cNvPr>
              <p:cNvSpPr/>
              <p:nvPr/>
            </p:nvSpPr>
            <p:spPr>
              <a:xfrm>
                <a:off x="5557907" y="5657411"/>
                <a:ext cx="4232270" cy="1417536"/>
              </a:xfrm>
              <a:prstGeom prst="rect">
                <a:avLst/>
              </a:prstGeom>
              <a:solidFill>
                <a:srgbClr val="CCFF99">
                  <a:alpha val="1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en-US" altLang="ja-JP" sz="1336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114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131" name="正方形/長方形 130">
              <a:extLst>
                <a:ext uri="{FF2B5EF4-FFF2-40B4-BE49-F238E27FC236}">
                  <a16:creationId xmlns:a16="http://schemas.microsoft.com/office/drawing/2014/main" id="{E15109C3-A2B4-4F2B-A1A4-D3DA97090B65}"/>
                </a:ext>
              </a:extLst>
            </p:cNvPr>
            <p:cNvSpPr/>
            <p:nvPr/>
          </p:nvSpPr>
          <p:spPr>
            <a:xfrm>
              <a:off x="5393557" y="9031352"/>
              <a:ext cx="4585460" cy="70408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ご希望の場合、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事前に保険総務課まで</a:t>
              </a:r>
              <a:r>
                <a:rPr kumimoji="1" lang="ja-JP" altLang="en-US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ご連絡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ください。</a:t>
              </a:r>
              <a:endParaRPr kumimoji="1"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0FBFD739-3AD0-4501-A940-9965EC268E9F}"/>
                </a:ext>
              </a:extLst>
            </p:cNvPr>
            <p:cNvSpPr/>
            <p:nvPr/>
          </p:nvSpPr>
          <p:spPr>
            <a:xfrm>
              <a:off x="5411497" y="7881971"/>
              <a:ext cx="1113765" cy="7420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2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有 料</a:t>
              </a:r>
              <a:r>
                <a:rPr kumimoji="1" lang="ja-JP" altLang="en-US" sz="32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         </a:t>
              </a:r>
              <a:endPara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7BDF95F9-212D-4C0D-9441-EFB673BED243}"/>
                </a:ext>
              </a:extLst>
            </p:cNvPr>
            <p:cNvSpPr/>
            <p:nvPr/>
          </p:nvSpPr>
          <p:spPr>
            <a:xfrm>
              <a:off x="6213844" y="9866036"/>
              <a:ext cx="2957543" cy="5417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700"/>
                </a:lnSpc>
              </a:pP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▶ 和歌山市 保険総務課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℡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０７３－４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35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－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1062</a:t>
              </a:r>
              <a:endPara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D009FED1-CD7E-48A7-A603-9F34C8CFFE02}"/>
                </a:ext>
              </a:extLst>
            </p:cNvPr>
            <p:cNvSpPr/>
            <p:nvPr/>
          </p:nvSpPr>
          <p:spPr>
            <a:xfrm>
              <a:off x="6314979" y="8263568"/>
              <a:ext cx="3664038" cy="5284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＊申請書を提出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することで、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費用の一部</a:t>
              </a:r>
              <a:endPara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を補助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します。</a:t>
              </a:r>
              <a:endParaRPr kumimoji="1"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700"/>
                </a:lnSpc>
              </a:pPr>
              <a:endPara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4" name="正方形/長方形 163">
              <a:extLst>
                <a:ext uri="{FF2B5EF4-FFF2-40B4-BE49-F238E27FC236}">
                  <a16:creationId xmlns:a16="http://schemas.microsoft.com/office/drawing/2014/main" id="{F51C8142-ECA1-4086-AB27-9570E6C70849}"/>
                </a:ext>
              </a:extLst>
            </p:cNvPr>
            <p:cNvSpPr/>
            <p:nvPr/>
          </p:nvSpPr>
          <p:spPr>
            <a:xfrm>
              <a:off x="5498153" y="7206026"/>
              <a:ext cx="4413084" cy="656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700"/>
                </a:lnSpc>
              </a:pP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令和６年度中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偶数年齢となる誕生日を迎える方</a:t>
              </a:r>
              <a:endParaRPr kumimoji="1"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が対象です。</a:t>
              </a:r>
              <a:endPara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6" name="正方形/長方形 165">
              <a:extLst>
                <a:ext uri="{FF2B5EF4-FFF2-40B4-BE49-F238E27FC236}">
                  <a16:creationId xmlns:a16="http://schemas.microsoft.com/office/drawing/2014/main" id="{2BABF9F1-4CF8-481A-B314-A58604339939}"/>
                </a:ext>
              </a:extLst>
            </p:cNvPr>
            <p:cNvSpPr/>
            <p:nvPr/>
          </p:nvSpPr>
          <p:spPr>
            <a:xfrm>
              <a:off x="6538386" y="8654648"/>
              <a:ext cx="3185168" cy="350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提出期限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令和７年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３月６日</a:t>
              </a:r>
              <a:r>
                <a:rPr kumimoji="1" lang="en-US" altLang="ja-JP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木</a:t>
              </a:r>
              <a:r>
                <a:rPr kumimoji="1" lang="en-US" altLang="ja-JP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必着</a:t>
              </a:r>
              <a:endParaRPr kumimoji="1" lang="en-US" altLang="ja-JP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BBF696F6-B23F-4592-82CA-7387A1CD6B98}"/>
                </a:ext>
              </a:extLst>
            </p:cNvPr>
            <p:cNvGrpSpPr/>
            <p:nvPr/>
          </p:nvGrpSpPr>
          <p:grpSpPr>
            <a:xfrm>
              <a:off x="8895600" y="9655900"/>
              <a:ext cx="611949" cy="641697"/>
              <a:chOff x="-4635" y="1760877"/>
              <a:chExt cx="2743200" cy="2876551"/>
            </a:xfrm>
          </p:grpSpPr>
          <p:sp>
            <p:nvSpPr>
              <p:cNvPr id="123" name="正方形/長方形 122">
                <a:extLst>
                  <a:ext uri="{FF2B5EF4-FFF2-40B4-BE49-F238E27FC236}">
                    <a16:creationId xmlns:a16="http://schemas.microsoft.com/office/drawing/2014/main" id="{6204DE62-0209-4324-A09B-119500550BAB}"/>
                  </a:ext>
                </a:extLst>
              </p:cNvPr>
              <p:cNvSpPr/>
              <p:nvPr/>
            </p:nvSpPr>
            <p:spPr>
              <a:xfrm>
                <a:off x="-4635" y="1760877"/>
                <a:ext cx="2743200" cy="2876551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24" name="図 123">
                <a:extLst>
                  <a:ext uri="{FF2B5EF4-FFF2-40B4-BE49-F238E27FC236}">
                    <a16:creationId xmlns:a16="http://schemas.microsoft.com/office/drawing/2014/main" id="{5824980C-B192-4A52-AAD9-732C72E183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071" y="1916647"/>
                <a:ext cx="2561905" cy="2571430"/>
              </a:xfrm>
              <a:prstGeom prst="rect">
                <a:avLst/>
              </a:prstGeom>
            </p:spPr>
          </p:pic>
        </p:grp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90C6705-C61D-4CA9-909E-8D07988F50DB}"/>
              </a:ext>
            </a:extLst>
          </p:cNvPr>
          <p:cNvGrpSpPr/>
          <p:nvPr/>
        </p:nvGrpSpPr>
        <p:grpSpPr>
          <a:xfrm>
            <a:off x="307836" y="6470724"/>
            <a:ext cx="4743004" cy="3765701"/>
            <a:chOff x="436187" y="6798121"/>
            <a:chExt cx="4743004" cy="378555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DA5460ED-0D07-4583-97E5-D6EE290321E1}"/>
                </a:ext>
              </a:extLst>
            </p:cNvPr>
            <p:cNvGrpSpPr/>
            <p:nvPr/>
          </p:nvGrpSpPr>
          <p:grpSpPr>
            <a:xfrm>
              <a:off x="436187" y="6798121"/>
              <a:ext cx="4689677" cy="3632764"/>
              <a:chOff x="481034" y="7191322"/>
              <a:chExt cx="4829162" cy="3382451"/>
            </a:xfrm>
          </p:grpSpPr>
          <p:sp>
            <p:nvSpPr>
              <p:cNvPr id="11" name="四角形: 角を丸くする 10">
                <a:extLst>
                  <a:ext uri="{FF2B5EF4-FFF2-40B4-BE49-F238E27FC236}">
                    <a16:creationId xmlns:a16="http://schemas.microsoft.com/office/drawing/2014/main" id="{1C15113E-5627-4F77-A93A-D43C2EA32EC0}"/>
                  </a:ext>
                </a:extLst>
              </p:cNvPr>
              <p:cNvSpPr/>
              <p:nvPr/>
            </p:nvSpPr>
            <p:spPr>
              <a:xfrm>
                <a:off x="481034" y="7387673"/>
                <a:ext cx="4829162" cy="3186100"/>
              </a:xfrm>
              <a:prstGeom prst="roundRect">
                <a:avLst>
                  <a:gd name="adj" fmla="val 1905"/>
                </a:avLst>
              </a:prstGeom>
              <a:ln w="76200">
                <a:solidFill>
                  <a:srgbClr val="7030A0"/>
                </a:solidFill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kumimoji="1" lang="ja-JP" altLang="en-US" sz="1114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endParaRPr kumimoji="1" lang="en-US" altLang="ja-JP" sz="1114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r>
                  <a:rPr kumimoji="1" lang="ja-JP" altLang="en-US" sz="1002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　　</a:t>
                </a:r>
                <a:r>
                  <a:rPr kumimoji="1" lang="ja-JP" altLang="en-US" sz="2310" b="1" u="sng" dirty="0">
                    <a:solidFill>
                      <a:schemeClr val="accent1">
                        <a:lumMod val="50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endParaRPr kumimoji="1" lang="en-US" altLang="ja-JP" sz="1002" u="sng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8" name="四角形: 角を丸くする 17">
                <a:extLst>
                  <a:ext uri="{FF2B5EF4-FFF2-40B4-BE49-F238E27FC236}">
                    <a16:creationId xmlns:a16="http://schemas.microsoft.com/office/drawing/2014/main" id="{794A82E5-5B48-40D1-8DC6-296A45413A15}"/>
                  </a:ext>
                </a:extLst>
              </p:cNvPr>
              <p:cNvSpPr/>
              <p:nvPr/>
            </p:nvSpPr>
            <p:spPr>
              <a:xfrm>
                <a:off x="1466132" y="7191322"/>
                <a:ext cx="2503242" cy="395972"/>
              </a:xfrm>
              <a:prstGeom prst="roundRect">
                <a:avLst/>
              </a:prstGeom>
              <a:solidFill>
                <a:srgbClr val="7030A0"/>
              </a:solidFill>
              <a:ln>
                <a:noFill/>
              </a:ln>
              <a:effectLst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dist"/>
                <a:r>
                  <a:rPr kumimoji="1" lang="ja-JP" altLang="en-US" sz="2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がん検診</a:t>
                </a:r>
                <a:r>
                  <a:rPr kumimoji="1" lang="ja-JP" altLang="en-US" sz="16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等</a:t>
                </a:r>
                <a:endParaRPr kumimoji="1" lang="en-US" altLang="ja-JP" sz="3118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33EF1BDC-D148-4352-AA2A-5E5C7446D71A}"/>
                </a:ext>
              </a:extLst>
            </p:cNvPr>
            <p:cNvSpPr/>
            <p:nvPr/>
          </p:nvSpPr>
          <p:spPr>
            <a:xfrm>
              <a:off x="479980" y="7883500"/>
              <a:ext cx="4533880" cy="2014088"/>
            </a:xfrm>
            <a:prstGeom prst="rect">
              <a:avLst/>
            </a:prstGeom>
            <a:solidFill>
              <a:srgbClr val="F5EB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</a:t>
              </a:r>
              <a:r>
                <a:rPr kumimoji="1" lang="ja-JP" altLang="en-US" sz="1002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</a:t>
              </a:r>
              <a:endParaRPr kumimoji="1" lang="en-US" altLang="ja-JP" sz="1002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0" name="四角形: 角を丸くする 79">
              <a:extLst>
                <a:ext uri="{FF2B5EF4-FFF2-40B4-BE49-F238E27FC236}">
                  <a16:creationId xmlns:a16="http://schemas.microsoft.com/office/drawing/2014/main" id="{0D7A2ED4-45F7-491C-8228-70F3E20A2F05}"/>
                </a:ext>
              </a:extLst>
            </p:cNvPr>
            <p:cNvSpPr/>
            <p:nvPr/>
          </p:nvSpPr>
          <p:spPr>
            <a:xfrm>
              <a:off x="1655262" y="7298941"/>
              <a:ext cx="835511" cy="248851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114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がん検診</a:t>
              </a:r>
              <a:endParaRPr kumimoji="1"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A8968A45-C2FF-48AC-A8A0-D0BB79083646}"/>
                </a:ext>
              </a:extLst>
            </p:cNvPr>
            <p:cNvSpPr/>
            <p:nvPr/>
          </p:nvSpPr>
          <p:spPr>
            <a:xfrm>
              <a:off x="1112215" y="9897588"/>
              <a:ext cx="2816176" cy="68608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700"/>
                </a:lnSpc>
              </a:pP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▶ 保健所　地域保健課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  ℡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０７３－４８８－５１２１</a:t>
              </a:r>
              <a:endPara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79760325-4B77-4C86-B380-E997CC7A5EE4}"/>
                </a:ext>
              </a:extLst>
            </p:cNvPr>
            <p:cNvSpPr/>
            <p:nvPr/>
          </p:nvSpPr>
          <p:spPr>
            <a:xfrm>
              <a:off x="628065" y="7426725"/>
              <a:ext cx="4551126" cy="2162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と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同日に受けることができる</a:t>
              </a:r>
              <a:endParaRPr kumimoji="1" lang="en-US" altLang="ja-JP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9E917D2F-8871-4E7B-B2A9-F0261B603712}"/>
                </a:ext>
              </a:extLst>
            </p:cNvPr>
            <p:cNvSpPr/>
            <p:nvPr/>
          </p:nvSpPr>
          <p:spPr>
            <a:xfrm>
              <a:off x="504396" y="8737188"/>
              <a:ext cx="4402162" cy="11952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和歌山市民への制度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です。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</a:t>
              </a:r>
              <a:endParaRPr kumimoji="1" lang="en-US" altLang="ja-JP" sz="12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条件に該当する方は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無料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なる制度があります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が、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証明書　　</a:t>
              </a:r>
              <a:endParaRPr kumimoji="1"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類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を医療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機関に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提示してください。</a:t>
              </a:r>
              <a:endPara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詳細は、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裏面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をご覧ください。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C49D3870-FCEF-466D-ABBA-FC395B694CCA}"/>
                </a:ext>
              </a:extLst>
            </p:cNvPr>
            <p:cNvSpPr/>
            <p:nvPr/>
          </p:nvSpPr>
          <p:spPr>
            <a:xfrm>
              <a:off x="582371" y="8203120"/>
              <a:ext cx="4360580" cy="7029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400" b="1" dirty="0" smtClean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胃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がん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400" b="1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肺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がん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400" b="1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大腸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がん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400" b="1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子宮頸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がん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</a:p>
            <a:p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400" b="1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乳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がん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400" b="1" dirty="0">
                  <a:solidFill>
                    <a:srgbClr val="7030A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肝炎ウイルス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検査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933A1BFF-6175-4AE1-B748-3A583F3942A7}"/>
                </a:ext>
              </a:extLst>
            </p:cNvPr>
            <p:cNvSpPr/>
            <p:nvPr/>
          </p:nvSpPr>
          <p:spPr>
            <a:xfrm>
              <a:off x="479980" y="7635260"/>
              <a:ext cx="4411615" cy="3392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場合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があります。　　　　　　　　　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予約時に確認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してください。</a:t>
              </a:r>
              <a:endParaRPr kumimoji="1" lang="en-US" altLang="ja-JP" sz="12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6" name="グループ化 125">
              <a:extLst>
                <a:ext uri="{FF2B5EF4-FFF2-40B4-BE49-F238E27FC236}">
                  <a16:creationId xmlns:a16="http://schemas.microsoft.com/office/drawing/2014/main" id="{FEB9CADE-89B8-4DA1-9E10-B9C4CEBCBE86}"/>
                </a:ext>
              </a:extLst>
            </p:cNvPr>
            <p:cNvGrpSpPr/>
            <p:nvPr/>
          </p:nvGrpSpPr>
          <p:grpSpPr>
            <a:xfrm>
              <a:off x="4057803" y="9660059"/>
              <a:ext cx="589248" cy="618093"/>
              <a:chOff x="4600" y="934043"/>
              <a:chExt cx="2724150" cy="2857501"/>
            </a:xfrm>
          </p:grpSpPr>
          <p:sp>
            <p:nvSpPr>
              <p:cNvPr id="127" name="正方形/長方形 126">
                <a:extLst>
                  <a:ext uri="{FF2B5EF4-FFF2-40B4-BE49-F238E27FC236}">
                    <a16:creationId xmlns:a16="http://schemas.microsoft.com/office/drawing/2014/main" id="{F8669A64-1994-47C6-9EB7-A51833FAFBCE}"/>
                  </a:ext>
                </a:extLst>
              </p:cNvPr>
              <p:cNvSpPr/>
              <p:nvPr/>
            </p:nvSpPr>
            <p:spPr>
              <a:xfrm>
                <a:off x="4600" y="934043"/>
                <a:ext cx="2724150" cy="2857501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28" name="図 127">
                <a:extLst>
                  <a:ext uri="{FF2B5EF4-FFF2-40B4-BE49-F238E27FC236}">
                    <a16:creationId xmlns:a16="http://schemas.microsoft.com/office/drawing/2014/main" id="{86BC3C48-E90C-4830-AC16-9B92EBB48B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6036" y="1094933"/>
                <a:ext cx="2581273" cy="2589849"/>
              </a:xfrm>
              <a:prstGeom prst="rect">
                <a:avLst/>
              </a:prstGeom>
            </p:spPr>
          </p:pic>
        </p:grpSp>
      </p:grp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0E9CC35E-B68C-4E46-AE2F-A19C8EC883E1}"/>
              </a:ext>
            </a:extLst>
          </p:cNvPr>
          <p:cNvSpPr/>
          <p:nvPr/>
        </p:nvSpPr>
        <p:spPr>
          <a:xfrm>
            <a:off x="75119" y="10161884"/>
            <a:ext cx="5202030" cy="390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ﾁﾗｼ作成　</a:t>
            </a: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 和歌山市 保険総務課   ℡</a:t>
            </a:r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０７３－４</a:t>
            </a:r>
            <a:r>
              <a: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</a:t>
            </a:r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1069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8F7AEE66-D09B-42B6-A7FF-9F9887F5ADCF}"/>
              </a:ext>
            </a:extLst>
          </p:cNvPr>
          <p:cNvSpPr/>
          <p:nvPr/>
        </p:nvSpPr>
        <p:spPr>
          <a:xfrm>
            <a:off x="749198" y="1402639"/>
            <a:ext cx="3894401" cy="72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和歌山県後期高齢者医療広域連合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rgbClr val="FF006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ピンクの封筒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が届いた方</a:t>
            </a:r>
            <a:endParaRPr kumimoji="1" lang="en-US" altLang="ja-JP" sz="16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EEF2A170-6560-49D9-9C61-F40BAB9B86ED}"/>
              </a:ext>
            </a:extLst>
          </p:cNvPr>
          <p:cNvSpPr/>
          <p:nvPr/>
        </p:nvSpPr>
        <p:spPr>
          <a:xfrm>
            <a:off x="857133" y="2129452"/>
            <a:ext cx="3969346" cy="517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６月１日から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１月</a:t>
            </a: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日に</a:t>
            </a: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75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歳に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なられる方は誕生日を迎える月の月末に送付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6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767687C7-BF2C-46A2-991A-31DF7752E0DA}"/>
              </a:ext>
            </a:extLst>
          </p:cNvPr>
          <p:cNvSpPr/>
          <p:nvPr/>
        </p:nvSpPr>
        <p:spPr>
          <a:xfrm>
            <a:off x="6619151" y="10084440"/>
            <a:ext cx="2115726" cy="433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lnSpc>
                <a:spcPts val="17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裏面もご覧ください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A437C2AE-A2D0-4017-B639-2C9C532AB193}"/>
              </a:ext>
            </a:extLst>
          </p:cNvPr>
          <p:cNvGrpSpPr/>
          <p:nvPr/>
        </p:nvGrpSpPr>
        <p:grpSpPr>
          <a:xfrm>
            <a:off x="5234517" y="4758199"/>
            <a:ext cx="4699404" cy="5174309"/>
            <a:chOff x="5389960" y="935643"/>
            <a:chExt cx="4598539" cy="5496895"/>
          </a:xfrm>
        </p:grpSpPr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3407ABDD-DB36-4519-AD9A-BC32E59B9CE9}"/>
                </a:ext>
              </a:extLst>
            </p:cNvPr>
            <p:cNvGrpSpPr/>
            <p:nvPr/>
          </p:nvGrpSpPr>
          <p:grpSpPr>
            <a:xfrm>
              <a:off x="5389960" y="935643"/>
              <a:ext cx="4598539" cy="5496895"/>
              <a:chOff x="389787" y="720264"/>
              <a:chExt cx="4598539" cy="5402122"/>
            </a:xfrm>
          </p:grpSpPr>
          <p:sp>
            <p:nvSpPr>
              <p:cNvPr id="165" name="四角形: 角を丸くする 164">
                <a:extLst>
                  <a:ext uri="{FF2B5EF4-FFF2-40B4-BE49-F238E27FC236}">
                    <a16:creationId xmlns:a16="http://schemas.microsoft.com/office/drawing/2014/main" id="{917F1148-C148-49B0-9D45-4938BDDFB65F}"/>
                  </a:ext>
                </a:extLst>
              </p:cNvPr>
              <p:cNvSpPr/>
              <p:nvPr/>
            </p:nvSpPr>
            <p:spPr>
              <a:xfrm>
                <a:off x="389787" y="1046438"/>
                <a:ext cx="4598539" cy="5075948"/>
              </a:xfrm>
              <a:prstGeom prst="roundRect">
                <a:avLst>
                  <a:gd name="adj" fmla="val 1405"/>
                </a:avLst>
              </a:prstGeom>
              <a:solidFill>
                <a:schemeClr val="bg1"/>
              </a:solidFill>
              <a:ln w="76200">
                <a:solidFill>
                  <a:srgbClr val="FF6600"/>
                </a:solidFill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u="sng" dirty="0">
                  <a:solidFill>
                    <a:srgbClr val="FF006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67" name="正方形/長方形 166">
                <a:extLst>
                  <a:ext uri="{FF2B5EF4-FFF2-40B4-BE49-F238E27FC236}">
                    <a16:creationId xmlns:a16="http://schemas.microsoft.com/office/drawing/2014/main" id="{06013B79-3D79-44A5-B15E-FABACBA06887}"/>
                  </a:ext>
                </a:extLst>
              </p:cNvPr>
              <p:cNvSpPr/>
              <p:nvPr/>
            </p:nvSpPr>
            <p:spPr>
              <a:xfrm>
                <a:off x="437424" y="1275360"/>
                <a:ext cx="4517235" cy="1387450"/>
              </a:xfrm>
              <a:prstGeom prst="rect">
                <a:avLst/>
              </a:prstGeom>
              <a:solidFill>
                <a:srgbClr val="FFFF66">
                  <a:alpha val="2705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en-US" altLang="ja-JP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grpSp>
            <p:nvGrpSpPr>
              <p:cNvPr id="168" name="グループ化 167">
                <a:extLst>
                  <a:ext uri="{FF2B5EF4-FFF2-40B4-BE49-F238E27FC236}">
                    <a16:creationId xmlns:a16="http://schemas.microsoft.com/office/drawing/2014/main" id="{3C1B0CB9-2F29-4624-B42E-52FC945C2156}"/>
                  </a:ext>
                </a:extLst>
              </p:cNvPr>
              <p:cNvGrpSpPr/>
              <p:nvPr/>
            </p:nvGrpSpPr>
            <p:grpSpPr>
              <a:xfrm>
                <a:off x="427637" y="2711079"/>
                <a:ext cx="4520793" cy="2502220"/>
                <a:chOff x="418584" y="2427792"/>
                <a:chExt cx="4145262" cy="2046138"/>
              </a:xfrm>
            </p:grpSpPr>
            <p:sp>
              <p:nvSpPr>
                <p:cNvPr id="172" name="正方形/長方形 171">
                  <a:extLst>
                    <a:ext uri="{FF2B5EF4-FFF2-40B4-BE49-F238E27FC236}">
                      <a16:creationId xmlns:a16="http://schemas.microsoft.com/office/drawing/2014/main" id="{899ECEA9-85F5-4BEC-A26D-16A9125E96B5}"/>
                    </a:ext>
                  </a:extLst>
                </p:cNvPr>
                <p:cNvSpPr/>
                <p:nvPr/>
              </p:nvSpPr>
              <p:spPr>
                <a:xfrm>
                  <a:off x="418584" y="2485584"/>
                  <a:ext cx="4145262" cy="1988346"/>
                </a:xfrm>
                <a:prstGeom prst="rect">
                  <a:avLst/>
                </a:prstGeom>
                <a:solidFill>
                  <a:srgbClr val="FFFF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sz="1600" b="1" u="sng" dirty="0">
                    <a:solidFill>
                      <a:srgbClr val="FF0066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173" name="正方形/長方形 172">
                  <a:extLst>
                    <a:ext uri="{FF2B5EF4-FFF2-40B4-BE49-F238E27FC236}">
                      <a16:creationId xmlns:a16="http://schemas.microsoft.com/office/drawing/2014/main" id="{FE28F027-33A3-403E-98F4-7A53B7D7A02F}"/>
                    </a:ext>
                  </a:extLst>
                </p:cNvPr>
                <p:cNvSpPr/>
                <p:nvPr/>
              </p:nvSpPr>
              <p:spPr>
                <a:xfrm>
                  <a:off x="479571" y="2427792"/>
                  <a:ext cx="4052298" cy="46021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3000" b="1" dirty="0">
                      <a:solidFill>
                        <a:srgbClr val="FF0000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無　料</a:t>
                  </a:r>
                  <a:r>
                    <a:rPr kumimoji="1" lang="ja-JP" altLang="en-US" sz="3000" b="1" dirty="0">
                      <a:solidFill>
                        <a:schemeClr val="accent1">
                          <a:lumMod val="50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</a:t>
                  </a:r>
                  <a:r>
                    <a:rPr kumimoji="1" lang="ja-JP" altLang="en-US" sz="3200" b="1" dirty="0">
                      <a:solidFill>
                        <a:schemeClr val="accent1">
                          <a:lumMod val="50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                          </a:t>
                  </a:r>
                  <a:endParaRPr kumimoji="1" lang="en-US" altLang="ja-JP" sz="3200" b="1" dirty="0">
                    <a:solidFill>
                      <a:schemeClr val="accent1">
                        <a:lumMod val="50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</p:grpSp>
          <p:sp>
            <p:nvSpPr>
              <p:cNvPr id="169" name="正方形/長方形 168">
                <a:extLst>
                  <a:ext uri="{FF2B5EF4-FFF2-40B4-BE49-F238E27FC236}">
                    <a16:creationId xmlns:a16="http://schemas.microsoft.com/office/drawing/2014/main" id="{2473660B-8E9B-4810-BF19-98E2A4A096E3}"/>
                  </a:ext>
                </a:extLst>
              </p:cNvPr>
              <p:cNvSpPr/>
              <p:nvPr/>
            </p:nvSpPr>
            <p:spPr>
              <a:xfrm>
                <a:off x="699417" y="5320798"/>
                <a:ext cx="3291953" cy="68608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700"/>
                  </a:lnSpc>
                </a:pPr>
                <a:r>
                  <a:rPr kumimoji="1" lang="ja-JP" altLang="en-US" sz="14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kumimoji="1" lang="ja-JP" altLang="en-US" sz="14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▶ 和歌山県後期高齢者医療広域連合 </a:t>
                </a:r>
                <a:endParaRPr kumimoji="1" lang="en-US" altLang="ja-JP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ts val="1700"/>
                  </a:lnSpc>
                </a:pPr>
                <a:r>
                  <a:rPr kumimoji="1" lang="ja-JP" altLang="en-US" sz="14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　℡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０７３－４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28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－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6688</a:t>
                </a:r>
                <a:endParaRPr kumimoji="1" lang="en-US" altLang="ja-JP" sz="14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70" name="四角形: 角を丸くする 169">
                <a:extLst>
                  <a:ext uri="{FF2B5EF4-FFF2-40B4-BE49-F238E27FC236}">
                    <a16:creationId xmlns:a16="http://schemas.microsoft.com/office/drawing/2014/main" id="{EE230847-5415-45C0-9760-8DE0ED8A562A}"/>
                  </a:ext>
                </a:extLst>
              </p:cNvPr>
              <p:cNvSpPr/>
              <p:nvPr/>
            </p:nvSpPr>
            <p:spPr>
              <a:xfrm>
                <a:off x="942887" y="720264"/>
                <a:ext cx="3546688" cy="509134"/>
              </a:xfrm>
              <a:prstGeom prst="roundRect">
                <a:avLst/>
              </a:prstGeom>
              <a:solidFill>
                <a:srgbClr val="FF6600"/>
              </a:solidFill>
              <a:ln>
                <a:noFill/>
              </a:ln>
              <a:effectLst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dist"/>
                <a:r>
                  <a:rPr kumimoji="1" lang="ja-JP" altLang="en-US" sz="3118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歯科健康診査</a:t>
                </a:r>
                <a:endParaRPr kumimoji="1" lang="en-US" altLang="ja-JP" sz="3118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78BF19DD-69CB-4CED-89B9-86B51E512799}"/>
                </a:ext>
              </a:extLst>
            </p:cNvPr>
            <p:cNvSpPr/>
            <p:nvPr/>
          </p:nvSpPr>
          <p:spPr>
            <a:xfrm>
              <a:off x="5697714" y="3689600"/>
              <a:ext cx="4169446" cy="12625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400" b="1" dirty="0">
                  <a:solidFill>
                    <a:srgbClr val="FF66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問診</a:t>
              </a:r>
              <a:endPara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b="1" dirty="0">
                  <a:solidFill>
                    <a:srgbClr val="FF66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口腔内診査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（歯・義歯の状態、口腔衛生状況、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 歯周組織の状況等）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400" b="1" dirty="0">
                  <a:solidFill>
                    <a:srgbClr val="FF66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</a:t>
              </a:r>
              <a:r>
                <a:rPr kumimoji="1" lang="ja-JP" altLang="en-US" sz="1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口腔機能検査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（かむ能力、舌機能、飲み込む機能）</a:t>
              </a: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lang="ja-JP" altLang="en-US" dirty="0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B96C2B4C-F9C6-47FB-A86A-1AA46AECF184}"/>
                </a:ext>
              </a:extLst>
            </p:cNvPr>
            <p:cNvSpPr/>
            <p:nvPr/>
          </p:nvSpPr>
          <p:spPr>
            <a:xfrm>
              <a:off x="5943060" y="4756718"/>
              <a:ext cx="3686846" cy="6230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和歌山</a:t>
              </a:r>
              <a:r>
                <a:rPr kumimoji="1" lang="ja-JP" altLang="en-US" sz="20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県内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の実施医療機関</a:t>
              </a:r>
              <a:endParaRPr kumimoji="1"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令和７年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２月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２８日</a:t>
              </a:r>
              <a:r>
                <a:rPr kumimoji="1" lang="ja-JP" altLang="en-US" sz="16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（金）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まで</a:t>
              </a:r>
            </a:p>
          </p:txBody>
        </p:sp>
        <p:grpSp>
          <p:nvGrpSpPr>
            <p:cNvPr id="139" name="グループ化 138">
              <a:extLst>
                <a:ext uri="{FF2B5EF4-FFF2-40B4-BE49-F238E27FC236}">
                  <a16:creationId xmlns:a16="http://schemas.microsoft.com/office/drawing/2014/main" id="{B0FD7D21-1D75-4156-A75C-4E56F1B7AA8C}"/>
                </a:ext>
              </a:extLst>
            </p:cNvPr>
            <p:cNvGrpSpPr/>
            <p:nvPr/>
          </p:nvGrpSpPr>
          <p:grpSpPr>
            <a:xfrm>
              <a:off x="9180325" y="5659243"/>
              <a:ext cx="603243" cy="624634"/>
              <a:chOff x="684209" y="745454"/>
              <a:chExt cx="2686050" cy="2781299"/>
            </a:xfrm>
          </p:grpSpPr>
          <p:sp>
            <p:nvSpPr>
              <p:cNvPr id="161" name="正方形/長方形 160">
                <a:extLst>
                  <a:ext uri="{FF2B5EF4-FFF2-40B4-BE49-F238E27FC236}">
                    <a16:creationId xmlns:a16="http://schemas.microsoft.com/office/drawing/2014/main" id="{585CF8F7-4804-4AEB-B64D-086D3B9F3410}"/>
                  </a:ext>
                </a:extLst>
              </p:cNvPr>
              <p:cNvSpPr/>
              <p:nvPr/>
            </p:nvSpPr>
            <p:spPr>
              <a:xfrm>
                <a:off x="684209" y="745454"/>
                <a:ext cx="2686050" cy="2781299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62" name="図 161">
                <a:extLst>
                  <a:ext uri="{FF2B5EF4-FFF2-40B4-BE49-F238E27FC236}">
                    <a16:creationId xmlns:a16="http://schemas.microsoft.com/office/drawing/2014/main" id="{568EA788-88F1-4D7D-A62E-04149D29B9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6279" y="866277"/>
                <a:ext cx="2561905" cy="2561903"/>
              </a:xfrm>
              <a:prstGeom prst="rect">
                <a:avLst/>
              </a:prstGeom>
            </p:spPr>
          </p:pic>
        </p:grp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0F3851A5-ADA4-4F31-8D8B-B324484EA81A}"/>
                </a:ext>
              </a:extLst>
            </p:cNvPr>
            <p:cNvSpPr/>
            <p:nvPr/>
          </p:nvSpPr>
          <p:spPr>
            <a:xfrm>
              <a:off x="5943060" y="2259299"/>
              <a:ext cx="4026582" cy="6190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令和６年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月末で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75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歳、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80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歳、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85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歳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の方と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90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歳以上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の方</a:t>
              </a:r>
              <a:endParaRPr kumimoji="1" lang="en-US" altLang="ja-JP" sz="16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3" name="正方形/長方形 142">
              <a:extLst>
                <a:ext uri="{FF2B5EF4-FFF2-40B4-BE49-F238E27FC236}">
                  <a16:creationId xmlns:a16="http://schemas.microsoft.com/office/drawing/2014/main" id="{E42142A7-CC40-4C06-80C3-E491FED42C24}"/>
                </a:ext>
              </a:extLst>
            </p:cNvPr>
            <p:cNvSpPr/>
            <p:nvPr/>
          </p:nvSpPr>
          <p:spPr>
            <a:xfrm>
              <a:off x="5820748" y="1591025"/>
              <a:ext cx="3687835" cy="7466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和歌山県後期高齢者医療広域連合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から</a:t>
              </a:r>
              <a:r>
                <a:rPr kumimoji="1" lang="ja-JP" altLang="en-US" sz="2800" b="1" dirty="0">
                  <a:solidFill>
                    <a:srgbClr val="FF66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黄色の封筒</a:t>
              </a:r>
              <a:r>
                <a:rPr kumimoji="1" lang="ja-JP" altLang="en-US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が届いた方</a:t>
              </a:r>
              <a:endPara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67D4BF49-707E-4A71-B472-57A903D9E192}"/>
              </a:ext>
            </a:extLst>
          </p:cNvPr>
          <p:cNvSpPr/>
          <p:nvPr/>
        </p:nvSpPr>
        <p:spPr>
          <a:xfrm>
            <a:off x="455225" y="5989791"/>
            <a:ext cx="954643" cy="80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＋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E916EA80-A595-44EF-8C98-F6C45F2DDD0E}"/>
              </a:ext>
            </a:extLst>
          </p:cNvPr>
          <p:cNvGrpSpPr/>
          <p:nvPr/>
        </p:nvGrpSpPr>
        <p:grpSpPr>
          <a:xfrm>
            <a:off x="6199247" y="1849150"/>
            <a:ext cx="2282368" cy="353089"/>
            <a:chOff x="6195310" y="2703530"/>
            <a:chExt cx="2282368" cy="353089"/>
          </a:xfrm>
        </p:grpSpPr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D2A84DBD-E05E-441D-A208-8DD1913DA0F9}"/>
                </a:ext>
              </a:extLst>
            </p:cNvPr>
            <p:cNvSpPr/>
            <p:nvPr/>
          </p:nvSpPr>
          <p:spPr>
            <a:xfrm>
              <a:off x="6195310" y="2703530"/>
              <a:ext cx="2282368" cy="3530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　　　　　　　　　　を含みます。</a:t>
              </a:r>
              <a:endParaRPr kumimoji="1" lang="en-US" altLang="ja-JP" sz="1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E134225A-5780-41C2-AD30-44E413EF3CAD}"/>
                </a:ext>
              </a:extLst>
            </p:cNvPr>
            <p:cNvSpPr/>
            <p:nvPr/>
          </p:nvSpPr>
          <p:spPr>
            <a:xfrm>
              <a:off x="6524273" y="2750256"/>
              <a:ext cx="835511" cy="274260"/>
            </a:xfrm>
            <a:prstGeom prst="roundRect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114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健康診査</a:t>
              </a:r>
              <a:endParaRPr kumimoji="1" lang="en-US" altLang="ja-JP" sz="1114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56901587-4F81-4678-8388-CFCB45F92258}"/>
              </a:ext>
            </a:extLst>
          </p:cNvPr>
          <p:cNvSpPr/>
          <p:nvPr/>
        </p:nvSpPr>
        <p:spPr>
          <a:xfrm>
            <a:off x="748488" y="3198845"/>
            <a:ext cx="1159939" cy="288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検査内容</a:t>
            </a:r>
            <a:endParaRPr kumimoji="1" lang="en-US" altLang="ja-JP" sz="1600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6E086ECF-C40C-486B-844F-E35FD0DC2E18}"/>
              </a:ext>
            </a:extLst>
          </p:cNvPr>
          <p:cNvSpPr/>
          <p:nvPr/>
        </p:nvSpPr>
        <p:spPr>
          <a:xfrm>
            <a:off x="689905" y="5538026"/>
            <a:ext cx="3502541" cy="371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E66BE099-D34F-47AB-AE08-C09D774E1B0A}"/>
              </a:ext>
            </a:extLst>
          </p:cNvPr>
          <p:cNvSpPr/>
          <p:nvPr/>
        </p:nvSpPr>
        <p:spPr>
          <a:xfrm>
            <a:off x="5608513" y="9177509"/>
            <a:ext cx="3502541" cy="344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5626536D-DF67-471D-91E5-9CFCDF1AEAD6}"/>
              </a:ext>
            </a:extLst>
          </p:cNvPr>
          <p:cNvSpPr/>
          <p:nvPr/>
        </p:nvSpPr>
        <p:spPr>
          <a:xfrm>
            <a:off x="5478131" y="7036135"/>
            <a:ext cx="1153207" cy="298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検査内容</a:t>
            </a:r>
            <a:endParaRPr kumimoji="1" lang="en-US" altLang="ja-JP" sz="1600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" name="四角形: 角を丸くする 124">
            <a:extLst>
              <a:ext uri="{FF2B5EF4-FFF2-40B4-BE49-F238E27FC236}">
                <a16:creationId xmlns:a16="http://schemas.microsoft.com/office/drawing/2014/main" id="{DB7852A2-BFAB-4317-AC26-05D6C7298705}"/>
              </a:ext>
            </a:extLst>
          </p:cNvPr>
          <p:cNvSpPr/>
          <p:nvPr/>
        </p:nvSpPr>
        <p:spPr>
          <a:xfrm>
            <a:off x="1691811" y="7247965"/>
            <a:ext cx="835511" cy="259500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114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健康診査</a:t>
            </a:r>
            <a:endParaRPr kumimoji="1" lang="en-US" altLang="ja-JP" sz="1114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FF04281B-47BD-494B-95D9-D00A529C1F90}"/>
              </a:ext>
            </a:extLst>
          </p:cNvPr>
          <p:cNvSpPr/>
          <p:nvPr/>
        </p:nvSpPr>
        <p:spPr>
          <a:xfrm>
            <a:off x="11102548" y="6856211"/>
            <a:ext cx="3020988" cy="6486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225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人間ドック・がん検診</a:t>
            </a:r>
            <a:r>
              <a:rPr kumimoji="1" lang="ja-JP" altLang="en-US" sz="1002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等を受けられる方</a:t>
            </a:r>
            <a:endParaRPr kumimoji="1" lang="en-US" altLang="ja-JP" sz="1002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2000"/>
              </a:lnSpc>
            </a:pPr>
            <a:r>
              <a:rPr kumimoji="1" lang="ja-JP" altLang="en-US" sz="12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窓口で自己負担金をお支払いください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49198" y="3198846"/>
            <a:ext cx="869321" cy="293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Google Shape;148;p6"/>
          <p:cNvSpPr txBox="1"/>
          <p:nvPr/>
        </p:nvSpPr>
        <p:spPr>
          <a:xfrm>
            <a:off x="10533317" y="1182397"/>
            <a:ext cx="1559027" cy="215891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1100" b="1" dirty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健康診査</a:t>
            </a:r>
            <a:endParaRPr sz="700" b="0" i="0" u="none" strike="noStrike" cap="none" dirty="0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51" name="Google Shape;149;p6"/>
          <p:cNvSpPr txBox="1"/>
          <p:nvPr/>
        </p:nvSpPr>
        <p:spPr>
          <a:xfrm>
            <a:off x="10533317" y="1374516"/>
            <a:ext cx="1559027" cy="197613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1100" b="1" i="0" u="none" strike="noStrike" cap="none" dirty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人間ドック</a:t>
            </a:r>
            <a:endParaRPr sz="700" b="0" i="0" u="none" strike="noStrike" cap="none" dirty="0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171412" y="1257191"/>
            <a:ext cx="1569660" cy="2631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2000"/>
            </a:pPr>
            <a:r>
              <a:rPr lang="ja-JP" altLang="en-US" sz="1200" b="1" dirty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医療機関へ直接電話</a:t>
            </a:r>
          </a:p>
        </p:txBody>
      </p:sp>
      <p:sp>
        <p:nvSpPr>
          <p:cNvPr id="153" name="Google Shape;155;p6"/>
          <p:cNvSpPr txBox="1"/>
          <p:nvPr/>
        </p:nvSpPr>
        <p:spPr>
          <a:xfrm>
            <a:off x="10540270" y="1996680"/>
            <a:ext cx="1584817" cy="18805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1100" b="1" i="0" u="none" strike="noStrike" cap="none" dirty="0" smtClean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がん</a:t>
            </a:r>
            <a:r>
              <a:rPr lang="ja-JP" sz="1100" b="1" i="0" u="none" strike="noStrike" cap="none" dirty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検診等</a:t>
            </a:r>
            <a:endParaRPr sz="1100" b="1" i="0" u="none" strike="noStrike" cap="none" dirty="0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60" name="Google Shape;156;p6"/>
          <p:cNvSpPr txBox="1"/>
          <p:nvPr/>
        </p:nvSpPr>
        <p:spPr>
          <a:xfrm>
            <a:off x="12148893" y="1826126"/>
            <a:ext cx="3613200" cy="388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000"/>
            </a:pPr>
            <a:r>
              <a:rPr lang="ja-JP" altLang="en-US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がん</a:t>
            </a:r>
            <a:r>
              <a:rPr lang="ja-JP" altLang="en-US" sz="1200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検診</a:t>
            </a:r>
            <a:r>
              <a:rPr lang="ja-JP" altLang="en-US" sz="1200" dirty="0" smtClean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が同日に受診できるか、</a:t>
            </a:r>
            <a:endParaRPr lang="en-US" altLang="ja-JP" sz="1200" dirty="0" smtClean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SzPts val="2000"/>
            </a:pPr>
            <a:r>
              <a:rPr lang="ja-JP" altLang="en-US" sz="1200" b="1" dirty="0" smtClean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医療</a:t>
            </a:r>
            <a:r>
              <a:rPr lang="ja-JP" altLang="en-US" sz="1200" b="1" dirty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機関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へお問い合わせください。</a:t>
            </a:r>
            <a:endParaRPr lang="ja-JP" altLang="en-US" sz="1200" b="1" dirty="0">
              <a:solidFill>
                <a:srgbClr val="FF0000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10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145787" y="755247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有料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5508089" y="7059560"/>
            <a:ext cx="869321" cy="293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Google Shape;155;p6"/>
          <p:cNvSpPr txBox="1"/>
          <p:nvPr/>
        </p:nvSpPr>
        <p:spPr>
          <a:xfrm>
            <a:off x="10540270" y="1809331"/>
            <a:ext cx="1584817" cy="188054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1100" b="1" dirty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健康診査</a:t>
            </a:r>
            <a:endParaRPr sz="1100" b="1" i="0" u="none" strike="noStrike" cap="none" dirty="0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2171412" y="5342382"/>
            <a:ext cx="989155" cy="440952"/>
          </a:xfrm>
          <a:prstGeom prst="rect">
            <a:avLst/>
          </a:prstGeom>
          <a:solidFill>
            <a:srgbClr val="FF99CC"/>
          </a:solidFill>
          <a:ln w="76200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健康診査　　ピンク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13657043" y="5303759"/>
            <a:ext cx="1009651" cy="479575"/>
          </a:xfrm>
          <a:prstGeom prst="rect">
            <a:avLst/>
          </a:prstGeom>
          <a:solidFill>
            <a:srgbClr val="FF99CC"/>
          </a:solidFill>
          <a:ln w="76200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健康診査　　ピンク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13657043" y="5871084"/>
            <a:ext cx="1009651" cy="678498"/>
          </a:xfrm>
          <a:prstGeom prst="rect">
            <a:avLst/>
          </a:prstGeom>
          <a:solidFill>
            <a:srgbClr val="FFFF00"/>
          </a:solidFill>
          <a:ln w="76200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歯科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健康診査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黄色</a:t>
            </a: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399CF6CF-EFA5-4C3B-9B98-DD906AA5C7E0}"/>
              </a:ext>
            </a:extLst>
          </p:cNvPr>
          <p:cNvSpPr/>
          <p:nvPr/>
        </p:nvSpPr>
        <p:spPr>
          <a:xfrm>
            <a:off x="206835" y="231699"/>
            <a:ext cx="53012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６年度</a:t>
            </a:r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健康事業のご案内</a:t>
            </a:r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７５歳以上の方用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令和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年４月現在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399CF6CF-EFA5-4C3B-9B98-DD906AA5C7E0}"/>
              </a:ext>
            </a:extLst>
          </p:cNvPr>
          <p:cNvSpPr/>
          <p:nvPr/>
        </p:nvSpPr>
        <p:spPr>
          <a:xfrm>
            <a:off x="11035112" y="137092"/>
            <a:ext cx="2893774" cy="50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67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　診　の　流　</a:t>
            </a:r>
            <a:r>
              <a:rPr kumimoji="1" lang="ja-JP" altLang="en-US" sz="2670" b="1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れ</a:t>
            </a:r>
            <a:endParaRPr kumimoji="1" lang="en-US" altLang="ja-JP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39" y="9955933"/>
            <a:ext cx="580657" cy="56443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140" name="四角形: 角を丸くする 124">
            <a:extLst>
              <a:ext uri="{FF2B5EF4-FFF2-40B4-BE49-F238E27FC236}">
                <a16:creationId xmlns:a16="http://schemas.microsoft.com/office/drawing/2014/main" id="{DB7852A2-BFAB-4317-AC26-05D6C7298705}"/>
              </a:ext>
            </a:extLst>
          </p:cNvPr>
          <p:cNvSpPr/>
          <p:nvPr/>
        </p:nvSpPr>
        <p:spPr>
          <a:xfrm>
            <a:off x="423304" y="6956871"/>
            <a:ext cx="835511" cy="259500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114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健康診査</a:t>
            </a:r>
            <a:endParaRPr kumimoji="1" lang="en-US" altLang="ja-JP" sz="1114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9" name="四角形: 角を丸くする 151">
            <a:extLst>
              <a:ext uri="{FF2B5EF4-FFF2-40B4-BE49-F238E27FC236}">
                <a16:creationId xmlns:a16="http://schemas.microsoft.com/office/drawing/2014/main" id="{D55B0235-2597-4876-B076-7141C472FE7E}"/>
              </a:ext>
            </a:extLst>
          </p:cNvPr>
          <p:cNvSpPr/>
          <p:nvPr/>
        </p:nvSpPr>
        <p:spPr>
          <a:xfrm>
            <a:off x="10394118" y="4157675"/>
            <a:ext cx="2292806" cy="238854"/>
          </a:xfrm>
          <a:prstGeom prst="roundRect">
            <a:avLst/>
          </a:prstGeom>
          <a:solidFill>
            <a:srgbClr val="FF99CC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診査</a:t>
            </a:r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ピンク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色の封筒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2171412" y="5871085"/>
            <a:ext cx="989155" cy="67849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kumimoji="1" lang="ja-JP" altLang="en-US" sz="1114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2226749" y="5888348"/>
            <a:ext cx="475761" cy="63977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廃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4" name="角丸四角形 153"/>
          <p:cNvSpPr/>
          <p:nvPr/>
        </p:nvSpPr>
        <p:spPr>
          <a:xfrm>
            <a:off x="12643716" y="5886678"/>
            <a:ext cx="475761" cy="63977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止</a:t>
            </a:r>
            <a:endParaRPr kumimoji="1"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1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9ABDAF99-25B0-4B58-8AD2-296A488EDD30}"/>
              </a:ext>
            </a:extLst>
          </p:cNvPr>
          <p:cNvSpPr/>
          <p:nvPr/>
        </p:nvSpPr>
        <p:spPr>
          <a:xfrm>
            <a:off x="7207186" y="3503850"/>
            <a:ext cx="3647816" cy="4980583"/>
          </a:xfrm>
          <a:prstGeom prst="roundRect">
            <a:avLst>
              <a:gd name="adj" fmla="val 1405"/>
            </a:avLst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CCC1FFD4-AE03-4A1A-B6BF-E3F52E045311}"/>
              </a:ext>
            </a:extLst>
          </p:cNvPr>
          <p:cNvSpPr/>
          <p:nvPr/>
        </p:nvSpPr>
        <p:spPr>
          <a:xfrm>
            <a:off x="7240404" y="3853276"/>
            <a:ext cx="3584702" cy="2224993"/>
          </a:xfrm>
          <a:prstGeom prst="rect">
            <a:avLst/>
          </a:prstGeom>
          <a:solidFill>
            <a:schemeClr val="bg2">
              <a:lumMod val="9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BB2AD42-F277-4AF1-818F-FAF40CB54380}"/>
              </a:ext>
            </a:extLst>
          </p:cNvPr>
          <p:cNvSpPr/>
          <p:nvPr/>
        </p:nvSpPr>
        <p:spPr>
          <a:xfrm>
            <a:off x="7748646" y="4786543"/>
            <a:ext cx="2989224" cy="9323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自己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負担金　</a:t>
            </a:r>
            <a:r>
              <a: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1,000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en-US" altLang="ja-JP" sz="140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１０月～令和７年１月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１回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のみ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＊予診票は医療機関にあります。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7B7501D0-57D3-4D81-8E82-B53EDA967EDA}"/>
              </a:ext>
            </a:extLst>
          </p:cNvPr>
          <p:cNvSpPr/>
          <p:nvPr/>
        </p:nvSpPr>
        <p:spPr>
          <a:xfrm>
            <a:off x="7285758" y="3920650"/>
            <a:ext cx="3681351" cy="452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インフルエンザ</a:t>
            </a:r>
            <a:endParaRPr kumimoji="1" lang="en-US" altLang="ja-JP" sz="1200" b="1" u="sng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11D7F15-B85A-41E9-BA66-AA4B1EC10D0B}"/>
              </a:ext>
            </a:extLst>
          </p:cNvPr>
          <p:cNvSpPr/>
          <p:nvPr/>
        </p:nvSpPr>
        <p:spPr>
          <a:xfrm>
            <a:off x="7661600" y="3205098"/>
            <a:ext cx="2609729" cy="47782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予防接種</a:t>
            </a: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5FF9654D-B74F-475B-8E14-B504D786D4BB}"/>
              </a:ext>
            </a:extLst>
          </p:cNvPr>
          <p:cNvSpPr/>
          <p:nvPr/>
        </p:nvSpPr>
        <p:spPr>
          <a:xfrm>
            <a:off x="7672931" y="7885087"/>
            <a:ext cx="2674322" cy="460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 保健所　保健対策課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℡</a:t>
            </a:r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０７３－４８８－５１１８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1F657E2E-8E13-4472-AAE7-4ABDF8298687}"/>
              </a:ext>
            </a:extLst>
          </p:cNvPr>
          <p:cNvSpPr/>
          <p:nvPr/>
        </p:nvSpPr>
        <p:spPr>
          <a:xfrm>
            <a:off x="7252788" y="6245719"/>
            <a:ext cx="3572317" cy="1567736"/>
          </a:xfrm>
          <a:prstGeom prst="rect">
            <a:avLst/>
          </a:prstGeom>
          <a:solidFill>
            <a:schemeClr val="bg2">
              <a:lumMod val="90000"/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＊令和６年度から、秋冬に年１回のみ。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＊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接種券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は送付しません。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予診票は医療機関にあります。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＊詳細は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市報わかやま等に掲載予定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071308F-ABAE-4BA9-B025-B42180C88BA6}"/>
              </a:ext>
            </a:extLst>
          </p:cNvPr>
          <p:cNvSpPr/>
          <p:nvPr/>
        </p:nvSpPr>
        <p:spPr>
          <a:xfrm>
            <a:off x="9896454" y="10302387"/>
            <a:ext cx="5202030" cy="390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ﾁﾗｼ作成　</a:t>
            </a:r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 和歌山市 保険総務課   ℡</a:t>
            </a:r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０７３－４</a:t>
            </a:r>
            <a:r>
              <a: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</a:t>
            </a:r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1069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8D4D5875-0F1F-47BE-ADA1-0B352BC65D97}"/>
              </a:ext>
            </a:extLst>
          </p:cNvPr>
          <p:cNvSpPr/>
          <p:nvPr/>
        </p:nvSpPr>
        <p:spPr>
          <a:xfrm>
            <a:off x="11018338" y="758538"/>
            <a:ext cx="3763924" cy="9575937"/>
          </a:xfrm>
          <a:prstGeom prst="roundRect">
            <a:avLst>
              <a:gd name="adj" fmla="val 1405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DE74EA37-E60F-4F64-B52A-30CD99F07768}"/>
              </a:ext>
            </a:extLst>
          </p:cNvPr>
          <p:cNvSpPr/>
          <p:nvPr/>
        </p:nvSpPr>
        <p:spPr>
          <a:xfrm>
            <a:off x="11125319" y="464791"/>
            <a:ext cx="3535287" cy="45875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介護予防事業等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BC499838-DE4B-4B3B-9E9C-5C9463D6D729}"/>
              </a:ext>
            </a:extLst>
          </p:cNvPr>
          <p:cNvGrpSpPr/>
          <p:nvPr/>
        </p:nvGrpSpPr>
        <p:grpSpPr>
          <a:xfrm>
            <a:off x="10080527" y="2489084"/>
            <a:ext cx="500581" cy="480013"/>
            <a:chOff x="0" y="0"/>
            <a:chExt cx="2667000" cy="2667000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FD5EA911-0853-4DF6-B8F4-878C71EDEBD3}"/>
                </a:ext>
              </a:extLst>
            </p:cNvPr>
            <p:cNvSpPr/>
            <p:nvPr/>
          </p:nvSpPr>
          <p:spPr>
            <a:xfrm>
              <a:off x="0" y="0"/>
              <a:ext cx="2667000" cy="2667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BEC6F53E-A5EE-4DCB-8245-3543E514B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25" y="47624"/>
              <a:ext cx="2580952" cy="2571429"/>
            </a:xfrm>
            <a:prstGeom prst="rect">
              <a:avLst/>
            </a:prstGeom>
          </p:spPr>
        </p:pic>
      </p:grp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04189B7A-1666-44CA-A831-7DECDCEF7ED8}"/>
              </a:ext>
            </a:extLst>
          </p:cNvPr>
          <p:cNvSpPr/>
          <p:nvPr/>
        </p:nvSpPr>
        <p:spPr>
          <a:xfrm>
            <a:off x="11614086" y="9804687"/>
            <a:ext cx="2718312" cy="529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▶ 和歌山市　地域包括支援課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℡</a:t>
            </a:r>
            <a:r>
              <a: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073-435-1197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25DB3CB8-A75B-4C87-8EC5-4FA49D83EAA0}"/>
              </a:ext>
            </a:extLst>
          </p:cNvPr>
          <p:cNvSpPr/>
          <p:nvPr/>
        </p:nvSpPr>
        <p:spPr>
          <a:xfrm>
            <a:off x="11242116" y="6061066"/>
            <a:ext cx="3418490" cy="3797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西脇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加太・西脇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】456-1212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木本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木本・貴志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】480-3010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松江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松江･湊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】488-8782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野崎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野崎・楠見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】453-8102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有功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有功・直川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】464-1033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川永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紀伊・山口・川永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】464-2468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和佐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西和佐・和佐・小倉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】477-7181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東山東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岡崎・西山東・東山東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】466-3344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名草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名草・三田・安原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】444-3142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雑賀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雑賀崎・田野・和歌浦・雑賀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 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445-1700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宮前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宮・宮前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】474-5535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高松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砂山・今福・吹上・高松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】435-0312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新南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広瀬・芦原・新南・大新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】488-1750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宮北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中之島・四箇郷・宮北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】432-0077</a:t>
            </a:r>
          </a:p>
          <a:p>
            <a:pPr>
              <a:lnSpc>
                <a:spcPts val="21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城北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本町・城北・雄湊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】488-5518</a:t>
            </a:r>
          </a:p>
          <a:p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5CAC8677-B537-4203-8E93-2A9A5F4A7644}"/>
              </a:ext>
            </a:extLst>
          </p:cNvPr>
          <p:cNvSpPr/>
          <p:nvPr/>
        </p:nvSpPr>
        <p:spPr>
          <a:xfrm>
            <a:off x="7235115" y="5576356"/>
            <a:ext cx="745807" cy="5140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</a:t>
            </a:r>
            <a:endParaRPr kumimoji="1" lang="en-US" altLang="ja-JP" sz="16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7868F94-44B3-4996-A9FE-F5B8FAC147F8}"/>
              </a:ext>
            </a:extLst>
          </p:cNvPr>
          <p:cNvSpPr/>
          <p:nvPr/>
        </p:nvSpPr>
        <p:spPr>
          <a:xfrm>
            <a:off x="7233519" y="10262552"/>
            <a:ext cx="2115726" cy="433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lnSpc>
                <a:spcPts val="17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裏面もご覧ください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43B1438B-159F-4731-A3AA-052CBE651C58}"/>
              </a:ext>
            </a:extLst>
          </p:cNvPr>
          <p:cNvSpPr/>
          <p:nvPr/>
        </p:nvSpPr>
        <p:spPr>
          <a:xfrm>
            <a:off x="7385450" y="4742998"/>
            <a:ext cx="3237949" cy="345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＊生活保護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受給者</a:t>
            </a:r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及び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中国</a:t>
            </a:r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残留邦人等支援受給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者は</a:t>
            </a:r>
            <a:endParaRPr kumimoji="1" lang="en-US" altLang="ja-JP" sz="10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免除になりますが、証明書類の提示が必要</a:t>
            </a:r>
            <a:endParaRPr kumimoji="1" lang="en-US" altLang="ja-JP" sz="10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3D9BAE11-9591-43D3-8816-ED9235B85DB9}"/>
              </a:ext>
            </a:extLst>
          </p:cNvPr>
          <p:cNvGrpSpPr/>
          <p:nvPr/>
        </p:nvGrpSpPr>
        <p:grpSpPr>
          <a:xfrm>
            <a:off x="7236436" y="429261"/>
            <a:ext cx="4105011" cy="2621733"/>
            <a:chOff x="7316304" y="453711"/>
            <a:chExt cx="3897134" cy="2439752"/>
          </a:xfrm>
        </p:grpSpPr>
        <p:grpSp>
          <p:nvGrpSpPr>
            <p:cNvPr id="94" name="グループ化 93">
              <a:extLst>
                <a:ext uri="{FF2B5EF4-FFF2-40B4-BE49-F238E27FC236}">
                  <a16:creationId xmlns:a16="http://schemas.microsoft.com/office/drawing/2014/main" id="{2BC1CC90-2C70-4D90-B2FB-0A5663E8ED5D}"/>
                </a:ext>
              </a:extLst>
            </p:cNvPr>
            <p:cNvGrpSpPr/>
            <p:nvPr/>
          </p:nvGrpSpPr>
          <p:grpSpPr>
            <a:xfrm>
              <a:off x="7320070" y="453711"/>
              <a:ext cx="3416976" cy="2439752"/>
              <a:chOff x="5606229" y="4934159"/>
              <a:chExt cx="3354779" cy="1417528"/>
            </a:xfrm>
          </p:grpSpPr>
          <p:sp>
            <p:nvSpPr>
              <p:cNvPr id="104" name="四角形: 角を丸くする 103">
                <a:extLst>
                  <a:ext uri="{FF2B5EF4-FFF2-40B4-BE49-F238E27FC236}">
                    <a16:creationId xmlns:a16="http://schemas.microsoft.com/office/drawing/2014/main" id="{EAF62FC3-1F48-44EB-90BA-B5A20AE77E6C}"/>
                  </a:ext>
                </a:extLst>
              </p:cNvPr>
              <p:cNvSpPr/>
              <p:nvPr/>
            </p:nvSpPr>
            <p:spPr>
              <a:xfrm>
                <a:off x="5606229" y="5100081"/>
                <a:ext cx="3354779" cy="1251606"/>
              </a:xfrm>
              <a:prstGeom prst="roundRect">
                <a:avLst>
                  <a:gd name="adj" fmla="val 1154"/>
                </a:avLst>
              </a:prstGeom>
              <a:ln w="76200">
                <a:solidFill>
                  <a:srgbClr val="FF0000"/>
                </a:solidFill>
              </a:ln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336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　　　　</a:t>
                </a:r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 algn="ctr"/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2673" b="1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　</a:t>
                </a:r>
                <a:endParaRPr kumimoji="1" lang="en-US" altLang="ja-JP" sz="89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89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05" name="四角形: 角を丸くする 104">
                <a:extLst>
                  <a:ext uri="{FF2B5EF4-FFF2-40B4-BE49-F238E27FC236}">
                    <a16:creationId xmlns:a16="http://schemas.microsoft.com/office/drawing/2014/main" id="{76BF6731-00F5-4CE7-8B9E-4B1FF936A7E1}"/>
                  </a:ext>
                </a:extLst>
              </p:cNvPr>
              <p:cNvSpPr/>
              <p:nvPr/>
            </p:nvSpPr>
            <p:spPr>
              <a:xfrm>
                <a:off x="5998818" y="4934159"/>
                <a:ext cx="2503242" cy="298984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dist"/>
                <a:r>
                  <a:rPr kumimoji="1" lang="ja-JP" altLang="en-US" sz="2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結核住民健診</a:t>
                </a:r>
              </a:p>
            </p:txBody>
          </p:sp>
          <p:sp>
            <p:nvSpPr>
              <p:cNvPr id="106" name="正方形/長方形 105">
                <a:extLst>
                  <a:ext uri="{FF2B5EF4-FFF2-40B4-BE49-F238E27FC236}">
                    <a16:creationId xmlns:a16="http://schemas.microsoft.com/office/drawing/2014/main" id="{ECB8E529-44B7-46BB-BAEA-EB79E916B9BB}"/>
                  </a:ext>
                </a:extLst>
              </p:cNvPr>
              <p:cNvSpPr/>
              <p:nvPr/>
            </p:nvSpPr>
            <p:spPr>
              <a:xfrm>
                <a:off x="5626774" y="5432880"/>
                <a:ext cx="3290434" cy="551079"/>
              </a:xfrm>
              <a:prstGeom prst="rect">
                <a:avLst/>
              </a:prstGeom>
              <a:solidFill>
                <a:srgbClr val="FFCCCC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en-US" altLang="ja-JP" sz="1336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114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002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5EFDDC5E-1BCE-4455-9536-E819BB64C22A}"/>
                </a:ext>
              </a:extLst>
            </p:cNvPr>
            <p:cNvSpPr/>
            <p:nvPr/>
          </p:nvSpPr>
          <p:spPr>
            <a:xfrm>
              <a:off x="7347401" y="949793"/>
              <a:ext cx="3866037" cy="3574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６５歳以上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で、職場等で受診できない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方。</a:t>
              </a:r>
              <a:endPara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04BC9587-B1D6-4343-B888-FB704B57ED2E}"/>
                </a:ext>
              </a:extLst>
            </p:cNvPr>
            <p:cNvSpPr/>
            <p:nvPr/>
          </p:nvSpPr>
          <p:spPr>
            <a:xfrm>
              <a:off x="7316304" y="1236647"/>
              <a:ext cx="1065565" cy="74208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2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無 料</a:t>
              </a:r>
              <a:r>
                <a:rPr kumimoji="1" lang="ja-JP" altLang="en-US" sz="26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         </a:t>
              </a:r>
              <a:endParaRPr kumimoji="1" lang="en-US" altLang="ja-JP" sz="26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9" name="正方形/長方形 98">
              <a:extLst>
                <a:ext uri="{FF2B5EF4-FFF2-40B4-BE49-F238E27FC236}">
                  <a16:creationId xmlns:a16="http://schemas.microsoft.com/office/drawing/2014/main" id="{AC79C933-60D9-4E11-B356-EADE8BB23896}"/>
                </a:ext>
              </a:extLst>
            </p:cNvPr>
            <p:cNvSpPr/>
            <p:nvPr/>
          </p:nvSpPr>
          <p:spPr>
            <a:xfrm>
              <a:off x="7317558" y="2473738"/>
              <a:ext cx="2377849" cy="3433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700"/>
                </a:lnSpc>
              </a:pP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▶ 保健所　保健対策課</a:t>
              </a:r>
              <a:endPara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14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℡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０７３－４８８－５１１８</a:t>
              </a:r>
              <a:endParaRPr kumimoji="1" lang="en-US" altLang="ja-JP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ACC93F2-658B-4213-9E25-6F5B1F9E6E5D}"/>
                </a:ext>
              </a:extLst>
            </p:cNvPr>
            <p:cNvSpPr/>
            <p:nvPr/>
          </p:nvSpPr>
          <p:spPr>
            <a:xfrm>
              <a:off x="8239027" y="1262835"/>
              <a:ext cx="2604396" cy="650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700"/>
                </a:lnSpc>
              </a:pP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＊各地区を巡回して</a:t>
              </a:r>
              <a:endParaRPr kumimoji="1"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胸部エックス線検査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を実施。</a:t>
              </a:r>
              <a:endPara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1D0A6AF4-44CF-4F65-96C0-161FDF62BAF4}"/>
                </a:ext>
              </a:extLst>
            </p:cNvPr>
            <p:cNvSpPr/>
            <p:nvPr/>
          </p:nvSpPr>
          <p:spPr>
            <a:xfrm>
              <a:off x="7389631" y="1801680"/>
              <a:ext cx="3394529" cy="42798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700"/>
                </a:lnSpc>
              </a:pP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＊日程や場所は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市報等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でご確認ください。</a:t>
              </a:r>
              <a:endPara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CC1FCED2-B8C8-4DFE-9483-F7AB57336032}"/>
              </a:ext>
            </a:extLst>
          </p:cNvPr>
          <p:cNvSpPr/>
          <p:nvPr/>
        </p:nvSpPr>
        <p:spPr>
          <a:xfrm>
            <a:off x="7059116" y="6306329"/>
            <a:ext cx="3510163" cy="532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7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</a:t>
            </a:r>
            <a:r>
              <a:rPr lang="ja-JP" altLang="en-US" sz="1700" b="1" u="sng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コロナワクチン</a:t>
            </a:r>
            <a:endParaRPr lang="en-US" altLang="ja-JP" sz="17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400" b="1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EC534051-831F-4A72-B91D-CC88C8BE0BEB}"/>
              </a:ext>
            </a:extLst>
          </p:cNvPr>
          <p:cNvGrpSpPr/>
          <p:nvPr/>
        </p:nvGrpSpPr>
        <p:grpSpPr>
          <a:xfrm flipV="1">
            <a:off x="10106245" y="6458118"/>
            <a:ext cx="598214" cy="569858"/>
            <a:chOff x="0" y="0"/>
            <a:chExt cx="2686050" cy="2638425"/>
          </a:xfrm>
        </p:grpSpPr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D909B196-A0EB-40EE-9F2C-AC698783C5DA}"/>
                </a:ext>
              </a:extLst>
            </p:cNvPr>
            <p:cNvSpPr/>
            <p:nvPr/>
          </p:nvSpPr>
          <p:spPr>
            <a:xfrm>
              <a:off x="0" y="0"/>
              <a:ext cx="2686050" cy="26384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756BA52E-45C3-4F47-98B2-367047104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25" y="38100"/>
              <a:ext cx="2580952" cy="2571429"/>
            </a:xfrm>
            <a:prstGeom prst="rect">
              <a:avLst/>
            </a:prstGeom>
          </p:spPr>
        </p:pic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B1BD3E34-5C6E-4CBA-8ED2-F6DF881F8322}"/>
              </a:ext>
            </a:extLst>
          </p:cNvPr>
          <p:cNvGrpSpPr/>
          <p:nvPr/>
        </p:nvGrpSpPr>
        <p:grpSpPr>
          <a:xfrm>
            <a:off x="9970616" y="2326625"/>
            <a:ext cx="622124" cy="575329"/>
            <a:chOff x="0" y="0"/>
            <a:chExt cx="2667000" cy="2667000"/>
          </a:xfrm>
        </p:grpSpPr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57F06110-B30D-4BE1-A6EF-6E813FB66773}"/>
                </a:ext>
              </a:extLst>
            </p:cNvPr>
            <p:cNvSpPr/>
            <p:nvPr/>
          </p:nvSpPr>
          <p:spPr>
            <a:xfrm>
              <a:off x="0" y="0"/>
              <a:ext cx="2667000" cy="2667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0F2894F5-2D6A-4A0E-BE90-4E068F711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25" y="47624"/>
              <a:ext cx="2580952" cy="2571429"/>
            </a:xfrm>
            <a:prstGeom prst="rect">
              <a:avLst/>
            </a:prstGeom>
          </p:spPr>
        </p:pic>
      </p:grp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1090CF53-ED67-4189-94DA-F1096C151845}"/>
              </a:ext>
            </a:extLst>
          </p:cNvPr>
          <p:cNvSpPr/>
          <p:nvPr/>
        </p:nvSpPr>
        <p:spPr>
          <a:xfrm>
            <a:off x="146005" y="735629"/>
            <a:ext cx="6901479" cy="9785940"/>
          </a:xfrm>
          <a:prstGeom prst="roundRect">
            <a:avLst>
              <a:gd name="adj" fmla="val 1905"/>
            </a:avLst>
          </a:prstGeom>
          <a:ln w="76200">
            <a:solidFill>
              <a:srgbClr val="7030A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ja-JP" altLang="en-US" sz="1114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114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2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kumimoji="1" lang="ja-JP" altLang="en-US" sz="2310" b="1" u="sng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002" u="sng" dirty="0">
              <a:solidFill>
                <a:srgbClr val="7030A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BA31030-AD60-441E-A2B5-80DC8E3C4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6223" y="571569"/>
            <a:ext cx="4210177" cy="517983"/>
          </a:xfrm>
          <a:prstGeom prst="rect">
            <a:avLst/>
          </a:prstGeom>
        </p:spPr>
      </p:pic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F3CE70F-206D-4938-80A1-A73C4D0F6BBC}"/>
              </a:ext>
            </a:extLst>
          </p:cNvPr>
          <p:cNvSpPr/>
          <p:nvPr/>
        </p:nvSpPr>
        <p:spPr>
          <a:xfrm>
            <a:off x="11089363" y="971236"/>
            <a:ext cx="4078019" cy="377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117444" y="1095195"/>
            <a:ext cx="3450823" cy="1326871"/>
          </a:xfrm>
          <a:prstGeom prst="rect">
            <a:avLst/>
          </a:prstGeom>
          <a:noFill/>
          <a:ln w="762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5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059505" y="3432611"/>
            <a:ext cx="3681592" cy="1246097"/>
          </a:xfrm>
          <a:prstGeom prst="rect">
            <a:avLst/>
          </a:prstGeom>
          <a:solidFill>
            <a:srgbClr val="E7EDF4"/>
          </a:solidFill>
          <a:ln w="28575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2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4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4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③わかやまシニアエクササイズ</a:t>
            </a:r>
            <a:endParaRPr lang="en-US" altLang="ja-JP" sz="14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主催の養成講座を受講した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よって地域で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立ち上げられた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自主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グループ活動です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養成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講座は年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回募集しています。</a:t>
            </a:r>
            <a:endParaRPr kumimoji="1" lang="en-US" altLang="ja-JP" sz="14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ja-JP" altLang="en-US" sz="16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ja-JP" altLang="en-US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endParaRPr kumimoji="1" lang="ja-JP" altLang="en-US" sz="1114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E37E062F-86AF-499A-B416-C3423450DB02}"/>
              </a:ext>
            </a:extLst>
          </p:cNvPr>
          <p:cNvGrpSpPr/>
          <p:nvPr/>
        </p:nvGrpSpPr>
        <p:grpSpPr>
          <a:xfrm>
            <a:off x="13997804" y="3906492"/>
            <a:ext cx="628904" cy="632593"/>
            <a:chOff x="0" y="0"/>
            <a:chExt cx="2736273" cy="2701636"/>
          </a:xfrm>
        </p:grpSpPr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3DC5AB52-BC6F-467B-91F9-91A6185734F7}"/>
                </a:ext>
              </a:extLst>
            </p:cNvPr>
            <p:cNvSpPr/>
            <p:nvPr/>
          </p:nvSpPr>
          <p:spPr>
            <a:xfrm>
              <a:off x="0" y="0"/>
              <a:ext cx="2736273" cy="270163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5DA7FB6B-521C-4DC8-82EC-57AD7F336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272" y="69272"/>
              <a:ext cx="2580952" cy="2590476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</p:pic>
      </p:grpSp>
      <p:sp>
        <p:nvSpPr>
          <p:cNvPr id="14" name="正方形/長方形 13"/>
          <p:cNvSpPr/>
          <p:nvPr/>
        </p:nvSpPr>
        <p:spPr>
          <a:xfrm>
            <a:off x="11124203" y="4786543"/>
            <a:ext cx="3588841" cy="816091"/>
          </a:xfrm>
          <a:prstGeom prst="rect">
            <a:avLst/>
          </a:prstGeom>
          <a:ln w="12700">
            <a:solidFill>
              <a:schemeClr val="tx1"/>
            </a:solidFill>
            <a:prstDash val="dashDot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①②③困り事・相談事・お申込み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は地域包括支援センターへ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059505" y="2193317"/>
            <a:ext cx="3681592" cy="1159764"/>
          </a:xfrm>
          <a:prstGeom prst="rect">
            <a:avLst/>
          </a:prstGeom>
          <a:solidFill>
            <a:srgbClr val="E7EDF4"/>
          </a:solidFill>
          <a:ln w="76200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4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</a:t>
            </a:r>
            <a:r>
              <a:rPr lang="en-US" altLang="ja-JP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WAKAYAMA</a:t>
            </a:r>
            <a:r>
              <a:rPr lang="ja-JP" altLang="en-US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つれもて</a:t>
            </a:r>
          </a:p>
          <a:p>
            <a:pPr algn="ctr"/>
            <a:r>
              <a:rPr lang="ja-JP" altLang="en-US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健康体操</a:t>
            </a:r>
            <a:endParaRPr lang="en-US" altLang="ja-JP" sz="14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週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回以上継続して体操を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したい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考えている</a:t>
            </a:r>
            <a:r>
              <a:rPr kumimoji="1"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人以上の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活動です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114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009F28E5-27CE-4611-80FF-F072AEEA2F2E}"/>
              </a:ext>
            </a:extLst>
          </p:cNvPr>
          <p:cNvGrpSpPr/>
          <p:nvPr/>
        </p:nvGrpSpPr>
        <p:grpSpPr>
          <a:xfrm>
            <a:off x="14007318" y="2564688"/>
            <a:ext cx="622124" cy="620465"/>
            <a:chOff x="0" y="0"/>
            <a:chExt cx="2736273" cy="2701636"/>
          </a:xfrm>
        </p:grpSpPr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AAA2C46B-C2CB-405F-A7F4-6BB4B376816E}"/>
                </a:ext>
              </a:extLst>
            </p:cNvPr>
            <p:cNvSpPr/>
            <p:nvPr/>
          </p:nvSpPr>
          <p:spPr>
            <a:xfrm>
              <a:off x="0" y="0"/>
              <a:ext cx="2736273" cy="270163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67B88C59-6007-4DA8-BCEB-C135C962D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6592" y="51954"/>
              <a:ext cx="2580952" cy="2590476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</p:pic>
      </p:grpSp>
      <p:sp>
        <p:nvSpPr>
          <p:cNvPr id="70" name="四角形: 角を丸くする 4">
            <a:extLst>
              <a:ext uri="{FF2B5EF4-FFF2-40B4-BE49-F238E27FC236}">
                <a16:creationId xmlns:a16="http://schemas.microsoft.com/office/drawing/2014/main" id="{9ABDAF99-25B0-4B58-8AD2-296A488EDD30}"/>
              </a:ext>
            </a:extLst>
          </p:cNvPr>
          <p:cNvSpPr/>
          <p:nvPr/>
        </p:nvSpPr>
        <p:spPr>
          <a:xfrm>
            <a:off x="7201274" y="8736944"/>
            <a:ext cx="3647816" cy="1525608"/>
          </a:xfrm>
          <a:prstGeom prst="roundRect">
            <a:avLst>
              <a:gd name="adj" fmla="val 1405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u="sng" dirty="0">
              <a:solidFill>
                <a:srgbClr val="FF00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2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72" name="Picture 2" descr="和歌山市LINE公式アカウントのQRコードの画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09" y="9232079"/>
            <a:ext cx="759788" cy="822332"/>
          </a:xfrm>
          <a:prstGeom prst="rect">
            <a:avLst/>
          </a:prstGeom>
          <a:noFill/>
          <a:ln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正方形/長方形 73"/>
          <p:cNvSpPr/>
          <p:nvPr/>
        </p:nvSpPr>
        <p:spPr>
          <a:xfrm>
            <a:off x="8994846" y="9116793"/>
            <a:ext cx="1573628" cy="9496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noFill/>
          </a:ln>
          <a:effectLst/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の緊急情報、生活に役立つ情報等が受け取れます。</a:t>
            </a: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四角形: 角を丸くする 1">
            <a:extLst>
              <a:ext uri="{FF2B5EF4-FFF2-40B4-BE49-F238E27FC236}">
                <a16:creationId xmlns:a16="http://schemas.microsoft.com/office/drawing/2014/main" id="{611D7F15-B85A-41E9-BA66-AA4B1EC10D0B}"/>
              </a:ext>
            </a:extLst>
          </p:cNvPr>
          <p:cNvSpPr/>
          <p:nvPr/>
        </p:nvSpPr>
        <p:spPr>
          <a:xfrm>
            <a:off x="8162383" y="8598425"/>
            <a:ext cx="1531149" cy="393173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和歌山市　</a:t>
            </a:r>
            <a:r>
              <a:rPr kumimoji="1" lang="en-US" altLang="ja-JP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LINE</a:t>
            </a:r>
            <a:endParaRPr kumimoji="1" lang="ja-JP" altLang="en-US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8DAE1EC3-1E39-4A64-9798-710B15B0FD28}"/>
              </a:ext>
            </a:extLst>
          </p:cNvPr>
          <p:cNvGrpSpPr/>
          <p:nvPr/>
        </p:nvGrpSpPr>
        <p:grpSpPr>
          <a:xfrm>
            <a:off x="14007318" y="4908335"/>
            <a:ext cx="609876" cy="607762"/>
            <a:chOff x="0" y="0"/>
            <a:chExt cx="2736273" cy="2701636"/>
          </a:xfrm>
        </p:grpSpPr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28F59208-2F08-4B17-9406-8565EFC93E3C}"/>
                </a:ext>
              </a:extLst>
            </p:cNvPr>
            <p:cNvSpPr/>
            <p:nvPr/>
          </p:nvSpPr>
          <p:spPr>
            <a:xfrm>
              <a:off x="0" y="0"/>
              <a:ext cx="2736273" cy="270163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1009B447-4015-413F-9A88-A6DE0CD66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9272" y="51955"/>
              <a:ext cx="2606300" cy="2597726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</p:pic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6905" y="10033071"/>
            <a:ext cx="6220906" cy="378778"/>
          </a:xfrm>
          <a:prstGeom prst="rect">
            <a:avLst/>
          </a:prstGeom>
        </p:spPr>
      </p:pic>
      <p:sp>
        <p:nvSpPr>
          <p:cNvPr id="67" name="テキスト ボックス 9"/>
          <p:cNvSpPr txBox="1"/>
          <p:nvPr/>
        </p:nvSpPr>
        <p:spPr>
          <a:xfrm>
            <a:off x="262373" y="6099598"/>
            <a:ext cx="3960147" cy="1785489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24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altLang="ja-JP" sz="1000" b="1" kern="100" dirty="0">
                <a:solidFill>
                  <a:srgbClr val="000000"/>
                </a:solidFill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b="1" kern="100" dirty="0" smtClean="0">
                <a:solidFill>
                  <a:srgbClr val="000000"/>
                </a:solidFill>
                <a:ea typeface="BIZ UDPゴシック" panose="020B0400000000000000" pitchFamily="50" charset="-128"/>
                <a:cs typeface="Meiryo UI" panose="020B0604030504040204" pitchFamily="50" charset="-128"/>
              </a:rPr>
              <a:t> </a:t>
            </a:r>
            <a:r>
              <a:rPr lang="ja-JP" sz="1000" b="1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個別</a:t>
            </a:r>
            <a:r>
              <a:rPr lang="ja-JP" sz="1000" b="1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検診 </a:t>
            </a:r>
            <a:r>
              <a:rPr lang="ja-JP" sz="1200" b="1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： </a:t>
            </a:r>
            <a:r>
              <a:rPr lang="ja-JP" sz="1000" b="1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医療機関に直接電話で</a:t>
            </a:r>
            <a:r>
              <a:rPr lang="ja-JP" sz="1000" b="1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申し込み</a:t>
            </a:r>
            <a:endParaRPr lang="ja-JP" sz="1000" kern="100" dirty="0" smtClean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914400" algn="just">
              <a:lnSpc>
                <a:spcPts val="1500"/>
              </a:lnSpc>
              <a:spcAft>
                <a:spcPts val="0"/>
              </a:spcAft>
            </a:pPr>
            <a:r>
              <a:rPr lang="ja-JP" sz="10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検診機関一覧は、</a:t>
            </a:r>
            <a:endParaRPr lang="ja-JP" sz="1000" kern="100" dirty="0" smtClean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914400" algn="just">
              <a:lnSpc>
                <a:spcPts val="1500"/>
              </a:lnSpc>
              <a:spcAft>
                <a:spcPts val="0"/>
              </a:spcAft>
            </a:pPr>
            <a:r>
              <a:rPr lang="ja-JP" sz="1000" kern="100" dirty="0" smtClean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和歌山市</a:t>
            </a:r>
            <a:r>
              <a:rPr lang="ja-JP" sz="10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ホームページに掲載</a:t>
            </a:r>
            <a:r>
              <a:rPr lang="ja-JP" sz="1200" kern="100" dirty="0">
                <a:solidFill>
                  <a:srgbClr val="000000"/>
                </a:solidFill>
                <a:effectLst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ja-JP" sz="1050" kern="100" dirty="0" smtClean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kern="100" dirty="0" smtClean="0">
                <a:effectLst/>
                <a:ea typeface="BIZ UDPゴシック" panose="020B0400000000000000" pitchFamily="50" charset="-128"/>
                <a:cs typeface="ＭＳ 明朝" panose="02020609040205080304" pitchFamily="17" charset="-128"/>
              </a:rPr>
              <a:t/>
            </a:r>
            <a:br>
              <a:rPr lang="en-US" sz="1000" kern="100" dirty="0" smtClean="0">
                <a:effectLst/>
                <a:ea typeface="BIZ UDPゴシック" panose="020B0400000000000000" pitchFamily="50" charset="-128"/>
                <a:cs typeface="ＭＳ 明朝" panose="02020609040205080304" pitchFamily="17" charset="-128"/>
              </a:rPr>
            </a:br>
            <a:r>
              <a:rPr lang="en-US" sz="1000" kern="100" dirty="0" smtClean="0">
                <a:effectLst/>
                <a:ea typeface="BIZ UDPゴシック" panose="020B0400000000000000" pitchFamily="50" charset="-128"/>
                <a:cs typeface="ＭＳ 明朝" panose="02020609040205080304" pitchFamily="17" charset="-128"/>
              </a:rPr>
              <a:t>   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集団検診 ： 詳細は「市報わかやま」に掲載 </a:t>
            </a:r>
            <a:endParaRPr lang="ja-JP" sz="10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71" name="図 70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359" y="6197526"/>
            <a:ext cx="813137" cy="762207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</p:pic>
      <p:pic>
        <p:nvPicPr>
          <p:cNvPr id="76" name="図 75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005" y="7052159"/>
            <a:ext cx="795847" cy="74716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</p:pic>
      <p:sp>
        <p:nvSpPr>
          <p:cNvPr id="77" name="角丸四角形吹き出し 76"/>
          <p:cNvSpPr/>
          <p:nvPr/>
        </p:nvSpPr>
        <p:spPr>
          <a:xfrm>
            <a:off x="374371" y="7445231"/>
            <a:ext cx="2228683" cy="212124"/>
          </a:xfrm>
          <a:prstGeom prst="wedgeRoundRectCallout">
            <a:avLst>
              <a:gd name="adj1" fmla="val 59111"/>
              <a:gd name="adj2" fmla="val 6447"/>
              <a:gd name="adj3" fmla="val 1666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00" b="1" kern="100" dirty="0">
                <a:solidFill>
                  <a:srgbClr val="FFFFFF"/>
                </a:solidFill>
                <a:effectLst/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市の制度で〇〇がん検診を受けたい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78" name="図 77"/>
          <p:cNvPicPr/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885" y="7315200"/>
            <a:ext cx="350022" cy="43634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2373" y="5063796"/>
            <a:ext cx="6614232" cy="95284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95691" y="6078269"/>
            <a:ext cx="2678622" cy="187716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62373" y="7977513"/>
            <a:ext cx="6658285" cy="2080887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91104" y="1120022"/>
            <a:ext cx="6784043" cy="387192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245" y="4060884"/>
            <a:ext cx="569586" cy="565061"/>
          </a:xfrm>
          <a:prstGeom prst="rect">
            <a:avLst/>
          </a:prstGeom>
          <a:ln w="22225">
            <a:solidFill>
              <a:schemeClr val="bg1">
                <a:lumMod val="50000"/>
              </a:schemeClr>
            </a:solidFill>
          </a:ln>
        </p:spPr>
      </p:pic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399CF6CF-EFA5-4C3B-9B98-DD906AA5C7E0}"/>
              </a:ext>
            </a:extLst>
          </p:cNvPr>
          <p:cNvSpPr/>
          <p:nvPr/>
        </p:nvSpPr>
        <p:spPr>
          <a:xfrm>
            <a:off x="146005" y="120207"/>
            <a:ext cx="53012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６年度</a:t>
            </a:r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健康事業のご案内</a:t>
            </a:r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７５歳以上の方用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令和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年４月現在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1059504" y="1044342"/>
            <a:ext cx="3681592" cy="1041140"/>
          </a:xfrm>
          <a:prstGeom prst="rect">
            <a:avLst/>
          </a:prstGeom>
          <a:solidFill>
            <a:srgbClr val="E7EDF4"/>
          </a:solidFill>
          <a:ln w="28575"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2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4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①地域包括支援センター</a:t>
            </a:r>
            <a:endParaRPr lang="en-US" altLang="ja-JP" sz="14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介護・福祉・健康・医療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などさまざまな方面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高齢者の皆さんの暮らしをサポート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するための機関です。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ja-JP" altLang="en-US" sz="12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endParaRPr kumimoji="1" lang="ja-JP" altLang="en-US" sz="1114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07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762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r">
          <a:defRPr kumimoji="1" sz="1114" dirty="0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3497</TotalTime>
  <Words>1326</Words>
  <Application>Microsoft Office PowerPoint</Application>
  <PresentationFormat>ユーザー設定</PresentationFormat>
  <Paragraphs>386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Meiryo UI</vt:lpstr>
      <vt:lpstr>ＭＳ 明朝</vt:lpstr>
      <vt:lpstr>Meiryo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和歌山市</dc:creator>
  <cp:lastModifiedBy>和歌山市</cp:lastModifiedBy>
  <cp:revision>481</cp:revision>
  <cp:lastPrinted>2024-06-04T02:26:06Z</cp:lastPrinted>
  <dcterms:created xsi:type="dcterms:W3CDTF">2022-01-05T08:19:11Z</dcterms:created>
  <dcterms:modified xsi:type="dcterms:W3CDTF">2024-09-24T05:16:09Z</dcterms:modified>
</cp:coreProperties>
</file>