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66" r:id="rId2"/>
    <p:sldId id="260" r:id="rId3"/>
    <p:sldId id="268" r:id="rId4"/>
    <p:sldId id="267" r:id="rId5"/>
    <p:sldId id="270" r:id="rId6"/>
    <p:sldId id="269" r:id="rId7"/>
    <p:sldId id="272" r:id="rId8"/>
    <p:sldId id="261" r:id="rId9"/>
    <p:sldId id="264" r:id="rId10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初回申請用" id="{92303DCD-5D4D-48D3-AB54-D0DDB8DA7622}">
          <p14:sldIdLst>
            <p14:sldId id="266"/>
            <p14:sldId id="260"/>
            <p14:sldId id="268"/>
            <p14:sldId id="267"/>
            <p14:sldId id="270"/>
            <p14:sldId id="269"/>
            <p14:sldId id="272"/>
            <p14:sldId id="261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6FF"/>
    <a:srgbClr val="C8E1FF"/>
    <a:srgbClr val="96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8" autoAdjust="0"/>
    <p:restoredTop sz="94280" autoAdjust="0"/>
  </p:normalViewPr>
  <p:slideViewPr>
    <p:cSldViewPr>
      <p:cViewPr varScale="1">
        <p:scale>
          <a:sx n="78" d="100"/>
          <a:sy n="78" d="100"/>
        </p:scale>
        <p:origin x="36" y="900"/>
      </p:cViewPr>
      <p:guideLst>
        <p:guide orient="horz" pos="2160"/>
        <p:guide pos="312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1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2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03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4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5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39185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0180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6802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6802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4682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5538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4893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6819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6270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5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6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7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8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44624"/>
            <a:ext cx="8332258" cy="532496"/>
          </a:xfrm>
        </p:spPr>
        <p:txBody>
          <a:bodyPr>
            <a:normAutofit/>
          </a:bodyPr>
          <a:lstStyle>
            <a:lvl1pPr>
              <a:defRPr sz="1400" b="1">
                <a:latin typeface="+mn-ea"/>
                <a:ea typeface="+mn-ea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>
          <a:xfrm>
            <a:off x="7675947" y="6492875"/>
            <a:ext cx="2228850" cy="365125"/>
          </a:xfrm>
        </p:spPr>
        <p:txBody>
          <a:bodyPr anchor="b"/>
          <a:lstStyle>
            <a:lvl1pPr>
              <a:defRPr sz="1200" b="1" i="1">
                <a:latin typeface="+mn-ea"/>
                <a:ea typeface="+mn-ea"/>
              </a:defRPr>
            </a:lvl1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cxnSp>
        <p:nvCxnSpPr>
          <p:cNvPr id="7" name="Google Shape;100;p1"/>
          <p:cNvCxnSpPr/>
          <p:nvPr/>
        </p:nvCxnSpPr>
        <p:spPr>
          <a:xfrm>
            <a:off x="-2403" y="624921"/>
            <a:ext cx="9907200" cy="0"/>
          </a:xfrm>
          <a:prstGeom prst="straightConnector1">
            <a:avLst/>
          </a:prstGeom>
          <a:noFill/>
          <a:ln w="57150" cap="flat" cmpd="sng">
            <a:solidFill>
              <a:srgbClr val="C8E1F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" name="Google Shape;101;p1"/>
          <p:cNvCxnSpPr/>
          <p:nvPr/>
        </p:nvCxnSpPr>
        <p:spPr>
          <a:xfrm>
            <a:off x="-2403" y="679996"/>
            <a:ext cx="9907200" cy="0"/>
          </a:xfrm>
          <a:prstGeom prst="straightConnector1">
            <a:avLst/>
          </a:prstGeom>
          <a:noFill/>
          <a:ln w="63500" cap="flat" cmpd="sng">
            <a:solidFill>
              <a:srgbClr val="96C8F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" name="Google Shape;102;p1"/>
          <p:cNvCxnSpPr/>
          <p:nvPr/>
        </p:nvCxnSpPr>
        <p:spPr>
          <a:xfrm>
            <a:off x="-2403" y="731153"/>
            <a:ext cx="9907200" cy="0"/>
          </a:xfrm>
          <a:prstGeom prst="straightConnector1">
            <a:avLst/>
          </a:prstGeom>
          <a:noFill/>
          <a:ln w="60325" cap="flat" cmpd="sng">
            <a:solidFill>
              <a:srgbClr val="6496F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" name="Google Shape;92;p1">
            <a:extLst>
              <a:ext uri="{FF2B5EF4-FFF2-40B4-BE49-F238E27FC236}">
                <a16:creationId xmlns:a16="http://schemas.microsoft.com/office/drawing/2014/main" id="{B45A4D12-0C4F-41CE-9263-A1F969464777}"/>
              </a:ext>
            </a:extLst>
          </p:cNvPr>
          <p:cNvSpPr txBox="1">
            <a:spLocks/>
          </p:cNvSpPr>
          <p:nvPr userDrawn="1"/>
        </p:nvSpPr>
        <p:spPr>
          <a:xfrm>
            <a:off x="9087854" y="44270"/>
            <a:ext cx="747568" cy="266602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36000" tIns="36000" rIns="36000" bIns="3600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</a:pPr>
            <a:r>
              <a:rPr lang="ja-JP" altLang="en-US" sz="1400" b="1" dirty="0">
                <a:latin typeface="+mn-ea"/>
                <a:ea typeface="+mn-ea"/>
                <a:cs typeface="Meiryo"/>
                <a:sym typeface="Meiryo"/>
              </a:rPr>
              <a:t>（様式５）</a:t>
            </a:r>
          </a:p>
        </p:txBody>
      </p:sp>
    </p:spTree>
    <p:extLst>
      <p:ext uri="{BB962C8B-B14F-4D97-AF65-F5344CB8AC3E}">
        <p14:creationId xmlns:p14="http://schemas.microsoft.com/office/powerpoint/2010/main" val="540759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5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6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7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0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1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2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3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4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7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8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9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60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1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2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3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6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7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8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1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5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6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7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8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9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2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3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84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5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6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tal.go.jp/assets/contents/node/basic_page/field_ref_resources/f7fde41d-ffca-4b2a-9b25-94b8a701a037/f1e42cee/20240705_resources_data_guideline_01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digital.go.jp/assets/contents/node/basic_page/field_ref_resources/f7fde41d-ffca-4b2a-9b25-94b8a701a037/65849570/20240705_resources_data_guideline_03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odcs.bodik.jp/302015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92;p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en-US" sz="1400" b="1" dirty="0" smtClean="0">
                <a:latin typeface="+mn-ea"/>
                <a:ea typeface="+mn-ea"/>
                <a:cs typeface="Meiryo"/>
                <a:sym typeface="Meiryo"/>
              </a:rPr>
              <a:t>令和７年度</a:t>
            </a:r>
            <a:r>
              <a:rPr lang="ja-JP" altLang="en-US" sz="1400" b="1" dirty="0">
                <a:latin typeface="+mn-ea"/>
                <a:ea typeface="+mn-ea"/>
                <a:cs typeface="Meiryo"/>
                <a:sym typeface="Meiryo"/>
              </a:rPr>
              <a:t>　和歌山市スマートシティ実証実験サポート事業</a:t>
            </a:r>
            <a:br>
              <a:rPr lang="ja-JP" altLang="en-US" sz="1400" b="1" dirty="0">
                <a:latin typeface="+mn-ea"/>
                <a:ea typeface="+mn-ea"/>
                <a:cs typeface="Meiryo"/>
                <a:sym typeface="Meiryo"/>
              </a:rPr>
            </a:br>
            <a:r>
              <a:rPr lang="ja-JP" altLang="en-US" sz="1400" b="1" dirty="0">
                <a:latin typeface="+mn-ea"/>
                <a:ea typeface="+mn-ea"/>
                <a:cs typeface="Meiryo"/>
                <a:sym typeface="Meiryo"/>
              </a:rPr>
              <a:t>実施計画書（かがみ）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708615"/>
              </p:ext>
            </p:extLst>
          </p:nvPr>
        </p:nvGraphicFramePr>
        <p:xfrm>
          <a:off x="128465" y="939801"/>
          <a:ext cx="9646502" cy="5760001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2100248215"/>
                    </a:ext>
                  </a:extLst>
                </a:gridCol>
                <a:gridCol w="1762502">
                  <a:extLst>
                    <a:ext uri="{9D8B030D-6E8A-4147-A177-3AD203B41FA5}">
                      <a16:colId xmlns:a16="http://schemas.microsoft.com/office/drawing/2014/main" val="934882865"/>
                    </a:ext>
                  </a:extLst>
                </a:gridCol>
                <a:gridCol w="6552000">
                  <a:extLst>
                    <a:ext uri="{9D8B030D-6E8A-4147-A177-3AD203B41FA5}">
                      <a16:colId xmlns:a16="http://schemas.microsoft.com/office/drawing/2014/main" val="1319010238"/>
                    </a:ext>
                  </a:extLst>
                </a:gridCol>
              </a:tblGrid>
              <a:tr h="30629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Meiryo"/>
                        </a:rPr>
                        <a:t>申請者</a:t>
                      </a:r>
                      <a:endParaRPr lang="ja-JP" altLang="en-US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"/>
                        <a:sym typeface="Meiry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ym typeface="Meiryo"/>
                        </a:rPr>
                        <a:t>申請者</a:t>
                      </a:r>
                      <a:endParaRPr lang="en-US" altLang="ja-JP" sz="1400" b="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Meiryo"/>
                        <a:sym typeface="Meiry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8092128"/>
                  </a:ext>
                </a:extLst>
              </a:tr>
              <a:tr h="30629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担当者（所属・氏名）</a:t>
                      </a:r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96959"/>
                  </a:ext>
                </a:extLst>
              </a:tr>
              <a:tr h="30629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2768332"/>
                  </a:ext>
                </a:extLst>
              </a:tr>
              <a:tr h="30629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ja-JP" altLang="en-US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"/>
                        <a:sym typeface="Meiryo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E-mail </a:t>
                      </a:r>
                      <a:r>
                        <a:rPr kumimoji="1" lang="ja-JP" altLang="en-US" sz="1400" dirty="0" smtClean="0"/>
                        <a:t>アドレス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3011434"/>
                  </a:ext>
                </a:extLst>
              </a:tr>
              <a:tr h="428488">
                <a:tc gridSpan="3"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実証実験の概要　</a:t>
                      </a: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簡潔に記載すること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09599"/>
                  </a:ext>
                </a:extLst>
              </a:tr>
              <a:tr h="4106337">
                <a:tc gridSpan="3">
                  <a:txBody>
                    <a:bodyPr/>
                    <a:lstStyle/>
                    <a:p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sym typeface="Meiryo"/>
                        </a:rPr>
                        <a:t>（１）実施する実証実験の内容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sym typeface="Meiryo"/>
                        </a:rPr>
                        <a:t>実施内容（概略）：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sym typeface="Meiryo"/>
                        </a:rPr>
                        <a:t>実施場所：　　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sym typeface="Meiryo"/>
                        </a:rPr>
                        <a:t>実施期間：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sym typeface="Meiryo"/>
                        </a:rPr>
                        <a:t>（２）期待される効果（解決される課題）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sym typeface="Meiryo"/>
                        </a:rPr>
                        <a:t>（３）スケジュール　</a:t>
                      </a: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sym typeface="Meiryo"/>
                        </a:rPr>
                        <a:t>別紙（様式</a:t>
                      </a: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sym typeface="Meiryo"/>
                        </a:rPr>
                        <a:t>7</a:t>
                      </a:r>
                      <a:r>
                        <a:rPr lang="ja-JP" altLang="en-US" sz="1400" b="0" smtClean="0">
                          <a:solidFill>
                            <a:schemeClr val="tx1"/>
                          </a:solidFill>
                          <a:sym typeface="Meiryo"/>
                        </a:rPr>
                        <a:t>）の</a:t>
                      </a: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sym typeface="Meiryo"/>
                        </a:rPr>
                        <a:t>とおり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sym typeface="Meiryo"/>
                        </a:rPr>
                        <a:t>（４）実施内容の新規性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sym typeface="Meiryo"/>
                        </a:rPr>
                        <a:t>（５）実現可能性（法令適合性等）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sym typeface="Meiryo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9672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050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92;p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en-US" sz="1400" b="1" dirty="0" smtClean="0">
                <a:latin typeface="+mn-ea"/>
                <a:ea typeface="+mn-ea"/>
                <a:cs typeface="Meiryo"/>
                <a:sym typeface="Meiryo"/>
              </a:rPr>
              <a:t>令和７年度</a:t>
            </a:r>
            <a:r>
              <a:rPr lang="ja-JP" altLang="en-US" sz="1400" b="1" dirty="0">
                <a:latin typeface="+mn-ea"/>
                <a:ea typeface="+mn-ea"/>
                <a:cs typeface="Meiryo"/>
                <a:sym typeface="Meiryo"/>
              </a:rPr>
              <a:t>　和歌山市スマートシティ実証実験サポート事業</a:t>
            </a:r>
            <a:br>
              <a:rPr lang="ja-JP" altLang="en-US" sz="1400" b="1" dirty="0">
                <a:latin typeface="+mn-ea"/>
                <a:ea typeface="+mn-ea"/>
                <a:cs typeface="Meiryo"/>
                <a:sym typeface="Meiryo"/>
              </a:rPr>
            </a:br>
            <a:r>
              <a:rPr lang="ja-JP" altLang="en-US" sz="1400" b="1" dirty="0">
                <a:latin typeface="+mn-ea"/>
                <a:ea typeface="+mn-ea"/>
                <a:cs typeface="Meiryo"/>
                <a:sym typeface="Meiryo"/>
              </a:rPr>
              <a:t>実施計画書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281102"/>
              </p:ext>
            </p:extLst>
          </p:nvPr>
        </p:nvGraphicFramePr>
        <p:xfrm>
          <a:off x="126907" y="908720"/>
          <a:ext cx="9648000" cy="5760000"/>
        </p:xfrm>
        <a:graphic>
          <a:graphicData uri="http://schemas.openxmlformats.org/drawingml/2006/table">
            <a:tbl>
              <a:tblPr firstRow="1" bandRow="1">
                <a:tableStyleId>{69F0F748-7AA5-4B90-91AD-3F4FFDBD375E}</a:tableStyleId>
              </a:tblPr>
              <a:tblGrid>
                <a:gridCol w="9648000">
                  <a:extLst>
                    <a:ext uri="{9D8B030D-6E8A-4147-A177-3AD203B41FA5}">
                      <a16:colId xmlns:a16="http://schemas.microsoft.com/office/drawing/2014/main" val="356043208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解決すべき地域課題もしくは向上させるべき魅力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8192607"/>
                  </a:ext>
                </a:extLst>
              </a:tr>
              <a:tr h="244800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24573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400" b="1" i="0" u="none" strike="noStrike" cap="non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期待される効果（解決される課題もしくは向上させる魅力）</a:t>
                      </a:r>
                    </a:p>
                  </a:txBody>
                  <a:tcPr anchor="ctr">
                    <a:solidFill>
                      <a:srgbClr val="649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579211"/>
                  </a:ext>
                </a:extLst>
              </a:tr>
              <a:tr h="244800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572147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479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925649"/>
              </p:ext>
            </p:extLst>
          </p:nvPr>
        </p:nvGraphicFramePr>
        <p:xfrm>
          <a:off x="129000" y="908720"/>
          <a:ext cx="9648000" cy="5760000"/>
        </p:xfrm>
        <a:graphic>
          <a:graphicData uri="http://schemas.openxmlformats.org/drawingml/2006/table">
            <a:tbl>
              <a:tblPr firstRow="1" bandRow="1">
                <a:tableStyleId>{69F0F748-7AA5-4B90-91AD-3F4FFDBD375E}</a:tableStyleId>
              </a:tblPr>
              <a:tblGrid>
                <a:gridCol w="9648000">
                  <a:extLst>
                    <a:ext uri="{9D8B030D-6E8A-4147-A177-3AD203B41FA5}">
                      <a16:colId xmlns:a16="http://schemas.microsoft.com/office/drawing/2014/main" val="3560432081"/>
                    </a:ext>
                  </a:extLst>
                </a:gridCol>
              </a:tblGrid>
              <a:tr h="443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実施内容（詳細）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26363"/>
                  </a:ext>
                </a:extLst>
              </a:tr>
              <a:tr h="243620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167867"/>
                  </a:ext>
                </a:extLst>
              </a:tr>
              <a:tr h="443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実施内容の新規性　</a:t>
                      </a:r>
                      <a:r>
                        <a:rPr lang="en-US" altLang="ja-JP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※</a:t>
                      </a:r>
                      <a:r>
                        <a:rPr lang="ja-JP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特に新規的・先進的な事項を記載すること</a:t>
                      </a:r>
                    </a:p>
                  </a:txBody>
                  <a:tcPr anchor="ctr">
                    <a:solidFill>
                      <a:srgbClr val="649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192607"/>
                  </a:ext>
                </a:extLst>
              </a:tr>
              <a:tr h="243620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245734"/>
                  </a:ext>
                </a:extLst>
              </a:tr>
            </a:tbl>
          </a:graphicData>
        </a:graphic>
      </p:graphicFrame>
      <p:sp>
        <p:nvSpPr>
          <p:cNvPr id="27" name="Google Shape;92;p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en-US" sz="1400" b="1" dirty="0" smtClean="0">
                <a:cs typeface="Meiryo"/>
                <a:sym typeface="Meiryo"/>
              </a:rPr>
              <a:t>令和７年度</a:t>
            </a:r>
            <a:r>
              <a:rPr lang="ja-JP" altLang="en-US" sz="1400" b="1" dirty="0">
                <a:cs typeface="Meiryo"/>
                <a:sym typeface="Meiryo"/>
              </a:rPr>
              <a:t>　和歌山市スマートシティ実証実験サポート事業</a:t>
            </a:r>
            <a:br>
              <a:rPr lang="ja-JP" altLang="en-US" sz="1400" b="1" dirty="0">
                <a:cs typeface="Meiryo"/>
                <a:sym typeface="Meiryo"/>
              </a:rPr>
            </a:br>
            <a:r>
              <a:rPr lang="ja-JP" altLang="en-US" sz="1400" b="1" dirty="0">
                <a:cs typeface="Meiryo"/>
                <a:sym typeface="Meiryo"/>
              </a:rPr>
              <a:t>実施計画書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114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92;p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en-US" sz="1400" b="1" dirty="0" smtClean="0">
                <a:cs typeface="Meiryo"/>
                <a:sym typeface="Meiryo"/>
              </a:rPr>
              <a:t>令和７年度</a:t>
            </a:r>
            <a:r>
              <a:rPr lang="ja-JP" altLang="en-US" sz="1400" b="1" dirty="0">
                <a:cs typeface="Meiryo"/>
                <a:sym typeface="Meiryo"/>
              </a:rPr>
              <a:t>　和歌山市スマートシティ実証実験サポート事業</a:t>
            </a:r>
            <a:br>
              <a:rPr lang="ja-JP" altLang="en-US" sz="1400" b="1" dirty="0">
                <a:cs typeface="Meiryo"/>
                <a:sym typeface="Meiryo"/>
              </a:rPr>
            </a:br>
            <a:r>
              <a:rPr lang="ja-JP" altLang="en-US" sz="1400" b="1" dirty="0">
                <a:cs typeface="Meiryo"/>
                <a:sym typeface="Meiryo"/>
              </a:rPr>
              <a:t>実施計画書</a:t>
            </a: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828970"/>
              </p:ext>
            </p:extLst>
          </p:nvPr>
        </p:nvGraphicFramePr>
        <p:xfrm>
          <a:off x="126907" y="908720"/>
          <a:ext cx="9648000" cy="5760000"/>
        </p:xfrm>
        <a:graphic>
          <a:graphicData uri="http://schemas.openxmlformats.org/drawingml/2006/table">
            <a:tbl>
              <a:tblPr firstRow="1" bandRow="1">
                <a:tableStyleId>{69F0F748-7AA5-4B90-91AD-3F4FFDBD375E}</a:tableStyleId>
              </a:tblPr>
              <a:tblGrid>
                <a:gridCol w="9648000">
                  <a:extLst>
                    <a:ext uri="{9D8B030D-6E8A-4147-A177-3AD203B41FA5}">
                      <a16:colId xmlns:a16="http://schemas.microsoft.com/office/drawing/2014/main" val="356043208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400" b="1" i="0" u="none" strike="noStrike" cap="non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実施体制</a:t>
                      </a:r>
                    </a:p>
                  </a:txBody>
                  <a:tcPr anchor="ctr">
                    <a:solidFill>
                      <a:srgbClr val="649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579211"/>
                  </a:ext>
                </a:extLst>
              </a:tr>
              <a:tr h="532800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572147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238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92;p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en-US" sz="1400" b="1" dirty="0" smtClean="0">
                <a:cs typeface="Meiryo"/>
                <a:sym typeface="Meiryo"/>
              </a:rPr>
              <a:t>令和７年度</a:t>
            </a:r>
            <a:r>
              <a:rPr lang="ja-JP" altLang="en-US" sz="1400" b="1" dirty="0">
                <a:cs typeface="Meiryo"/>
                <a:sym typeface="Meiryo"/>
              </a:rPr>
              <a:t>　和歌山市スマートシティ実証実験サポート事業</a:t>
            </a:r>
            <a:br>
              <a:rPr lang="ja-JP" altLang="en-US" sz="1400" b="1" dirty="0">
                <a:cs typeface="Meiryo"/>
                <a:sym typeface="Meiryo"/>
              </a:rPr>
            </a:br>
            <a:r>
              <a:rPr lang="ja-JP" altLang="en-US" sz="1400" b="1" dirty="0">
                <a:cs typeface="Meiryo"/>
                <a:sym typeface="Meiryo"/>
              </a:rPr>
              <a:t>実施計画書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384052"/>
              </p:ext>
            </p:extLst>
          </p:nvPr>
        </p:nvGraphicFramePr>
        <p:xfrm>
          <a:off x="129000" y="908720"/>
          <a:ext cx="9648000" cy="5760000"/>
        </p:xfrm>
        <a:graphic>
          <a:graphicData uri="http://schemas.openxmlformats.org/drawingml/2006/table">
            <a:tbl>
              <a:tblPr firstRow="1" bandRow="1">
                <a:tableStyleId>{69F0F748-7AA5-4B90-91AD-3F4FFDBD375E}</a:tableStyleId>
              </a:tblPr>
              <a:tblGrid>
                <a:gridCol w="9648000">
                  <a:extLst>
                    <a:ext uri="{9D8B030D-6E8A-4147-A177-3AD203B41FA5}">
                      <a16:colId xmlns:a16="http://schemas.microsoft.com/office/drawing/2014/main" val="356043208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本市をフィールドに実証実験する意義・効果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8192607"/>
                  </a:ext>
                </a:extLst>
              </a:tr>
              <a:tr h="244800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24573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400" b="1" i="0" u="none" strike="noStrike" cap="non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実証実験を必要とする理由</a:t>
                      </a:r>
                    </a:p>
                  </a:txBody>
                  <a:tcPr anchor="ctr">
                    <a:solidFill>
                      <a:srgbClr val="649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068312"/>
                  </a:ext>
                </a:extLst>
              </a:tr>
              <a:tr h="244800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398405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04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92;p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en-US" sz="1400" b="1" dirty="0" smtClean="0">
                <a:cs typeface="Meiryo"/>
                <a:sym typeface="Meiryo"/>
              </a:rPr>
              <a:t>令和７年度</a:t>
            </a:r>
            <a:r>
              <a:rPr lang="ja-JP" altLang="en-US" sz="1400" b="1" dirty="0">
                <a:cs typeface="Meiryo"/>
                <a:sym typeface="Meiryo"/>
              </a:rPr>
              <a:t>　和歌山市スマートシティ実証実験サポート事業</a:t>
            </a:r>
            <a:r>
              <a:rPr lang="en-US" altLang="ja-JP" sz="1400" b="1" dirty="0">
                <a:cs typeface="Meiryo"/>
                <a:sym typeface="Meiryo"/>
              </a:rPr>
              <a:t/>
            </a:r>
            <a:br>
              <a:rPr lang="en-US" altLang="ja-JP" sz="1400" b="1" dirty="0">
                <a:cs typeface="Meiryo"/>
                <a:sym typeface="Meiryo"/>
              </a:rPr>
            </a:br>
            <a:r>
              <a:rPr lang="ja-JP" altLang="en-US" sz="1400" b="1" dirty="0">
                <a:cs typeface="Meiryo"/>
                <a:sym typeface="Meiryo"/>
              </a:rPr>
              <a:t>実施計画書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632230"/>
              </p:ext>
            </p:extLst>
          </p:nvPr>
        </p:nvGraphicFramePr>
        <p:xfrm>
          <a:off x="129000" y="908720"/>
          <a:ext cx="9648000" cy="5760000"/>
        </p:xfrm>
        <a:graphic>
          <a:graphicData uri="http://schemas.openxmlformats.org/drawingml/2006/table">
            <a:tbl>
              <a:tblPr firstRow="1" bandRow="1">
                <a:tableStyleId>{69F0F748-7AA5-4B90-91AD-3F4FFDBD375E}</a:tableStyleId>
              </a:tblPr>
              <a:tblGrid>
                <a:gridCol w="9648000">
                  <a:extLst>
                    <a:ext uri="{9D8B030D-6E8A-4147-A177-3AD203B41FA5}">
                      <a16:colId xmlns:a16="http://schemas.microsoft.com/office/drawing/2014/main" val="3560432081"/>
                    </a:ext>
                  </a:extLst>
                </a:gridCol>
              </a:tblGrid>
              <a:tr h="4430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実現可能性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8192607"/>
                  </a:ext>
                </a:extLst>
              </a:tr>
              <a:tr h="1772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【</a:t>
                      </a:r>
                      <a:r>
                        <a:rPr lang="ja-JP" altLang="en-US" sz="14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実装にあたって現時点で考えられる課題</a:t>
                      </a:r>
                      <a:r>
                        <a:rPr lang="zh-TW" altLang="en-US" sz="14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（法令適合性等）</a:t>
                      </a:r>
                      <a:r>
                        <a:rPr lang="en-US" altLang="ja-JP" sz="14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】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endParaRPr lang="en-US" altLang="ja-JP" sz="14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Meiryo"/>
                        <a:sym typeface="Meiryo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245734"/>
                  </a:ext>
                </a:extLst>
              </a:tr>
              <a:tr h="1772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【</a:t>
                      </a:r>
                      <a:r>
                        <a:rPr lang="ja-JP" altLang="en-US" sz="14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必要となる技術・人材</a:t>
                      </a:r>
                      <a:r>
                        <a:rPr lang="en-US" altLang="ja-JP" sz="14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】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endParaRPr lang="en-US" altLang="ja-JP" sz="14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Meiryo"/>
                        <a:sym typeface="Meiryo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319838"/>
                  </a:ext>
                </a:extLst>
              </a:tr>
              <a:tr h="1772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【</a:t>
                      </a:r>
                      <a:r>
                        <a:rPr lang="ja-JP" altLang="en-US" sz="14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発生する費用</a:t>
                      </a:r>
                      <a:r>
                        <a:rPr lang="en-US" altLang="ja-JP" sz="1400" baseline="300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※</a:t>
                      </a:r>
                      <a:r>
                        <a:rPr lang="ja-JP" altLang="en-US" sz="14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 </a:t>
                      </a:r>
                      <a:r>
                        <a:rPr lang="en-US" altLang="ja-JP" sz="14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/</a:t>
                      </a:r>
                      <a:r>
                        <a:rPr lang="ja-JP" altLang="en-US" sz="14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 考えられる財源 </a:t>
                      </a:r>
                      <a:r>
                        <a:rPr lang="en-US" altLang="ja-JP" sz="14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/</a:t>
                      </a:r>
                      <a:r>
                        <a:rPr lang="ja-JP" altLang="en-US" sz="14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コストダウンに対する考え方</a:t>
                      </a:r>
                      <a:r>
                        <a:rPr lang="en-US" altLang="ja-JP" sz="14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】</a:t>
                      </a:r>
                      <a:r>
                        <a:rPr lang="ja-JP" altLang="en-US" sz="14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 　</a:t>
                      </a:r>
                      <a:r>
                        <a:rPr lang="en-US" altLang="ja-JP" sz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※</a:t>
                      </a:r>
                      <a:r>
                        <a:rPr lang="ja-JP" altLang="en-US" sz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現在想定する費用明細書を添付すること。</a:t>
                      </a:r>
                      <a:endParaRPr lang="en-US" altLang="ja-JP" sz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Meiryo"/>
                        <a:sym typeface="Meiryo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endParaRPr lang="en-US" altLang="ja-JP" sz="14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Meiryo"/>
                        <a:sym typeface="Meiryo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57645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934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92;p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en-US" sz="1400" b="1" dirty="0" smtClean="0">
                <a:cs typeface="Meiryo"/>
                <a:sym typeface="Meiryo"/>
              </a:rPr>
              <a:t>令和７年度</a:t>
            </a:r>
            <a:r>
              <a:rPr lang="ja-JP" altLang="en-US" sz="1400" b="1" dirty="0">
                <a:cs typeface="Meiryo"/>
                <a:sym typeface="Meiryo"/>
              </a:rPr>
              <a:t>　和歌山市スマートシティ実証実験サポート事業</a:t>
            </a:r>
            <a:r>
              <a:rPr lang="en-US" altLang="ja-JP" sz="1400" b="1" dirty="0">
                <a:cs typeface="Meiryo"/>
                <a:sym typeface="Meiryo"/>
              </a:rPr>
              <a:t/>
            </a:r>
            <a:br>
              <a:rPr lang="en-US" altLang="ja-JP" sz="1400" b="1" dirty="0">
                <a:cs typeface="Meiryo"/>
                <a:sym typeface="Meiryo"/>
              </a:rPr>
            </a:br>
            <a:r>
              <a:rPr lang="ja-JP" altLang="en-US" sz="1400" b="1" dirty="0">
                <a:cs typeface="Meiryo"/>
                <a:sym typeface="Meiryo"/>
              </a:rPr>
              <a:t>実施計画書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7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491918"/>
              </p:ext>
            </p:extLst>
          </p:nvPr>
        </p:nvGraphicFramePr>
        <p:xfrm>
          <a:off x="129000" y="908720"/>
          <a:ext cx="9648000" cy="5760000"/>
        </p:xfrm>
        <a:graphic>
          <a:graphicData uri="http://schemas.openxmlformats.org/drawingml/2006/table">
            <a:tbl>
              <a:tblPr firstRow="1" bandRow="1">
                <a:tableStyleId>{69F0F748-7AA5-4B90-91AD-3F4FFDBD375E}</a:tableStyleId>
              </a:tblPr>
              <a:tblGrid>
                <a:gridCol w="9648000">
                  <a:extLst>
                    <a:ext uri="{9D8B030D-6E8A-4147-A177-3AD203B41FA5}">
                      <a16:colId xmlns:a16="http://schemas.microsoft.com/office/drawing/2014/main" val="2342595575"/>
                    </a:ext>
                  </a:extLst>
                </a:gridCol>
              </a:tblGrid>
              <a:tr h="4170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400" b="1" i="0" u="none" strike="noStrike" cap="non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将来性</a:t>
                      </a:r>
                    </a:p>
                  </a:txBody>
                  <a:tcPr anchor="ctr">
                    <a:solidFill>
                      <a:srgbClr val="649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779912"/>
                  </a:ext>
                </a:extLst>
              </a:tr>
              <a:tr h="246294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783174"/>
                  </a:ext>
                </a:extLst>
              </a:tr>
              <a:tr h="4170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400" b="1" i="0" u="none" strike="noStrike" cap="non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オープンデータ推進　</a:t>
                      </a:r>
                      <a:r>
                        <a:rPr lang="en-US" altLang="ja-JP" sz="1200" b="1" i="0" u="none" strike="noStrike" cap="non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※</a:t>
                      </a:r>
                      <a:r>
                        <a:rPr lang="ja-JP" altLang="en-US" sz="1200" b="1" i="0" u="none" strike="noStrike" cap="non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オープンデータ基本指針（</a:t>
                      </a:r>
                      <a:r>
                        <a:rPr lang="ja-JP" altLang="en-US" sz="1200" b="1" i="0" u="none" strike="noStrike" cap="non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  <a:hlinkClick r:id="rId3"/>
                        </a:rPr>
                        <a:t>本文</a:t>
                      </a:r>
                      <a:r>
                        <a:rPr lang="ja-JP" altLang="en-US" sz="1200" b="1" i="0" u="none" strike="noStrike" cap="non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、</a:t>
                      </a:r>
                      <a:r>
                        <a:rPr lang="ja-JP" altLang="en-US" sz="1200" b="1" i="0" u="none" strike="noStrike" cap="non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  <a:hlinkClick r:id="rId4"/>
                        </a:rPr>
                        <a:t>概要</a:t>
                      </a:r>
                      <a:r>
                        <a:rPr lang="ja-JP" altLang="en-US" sz="1200" b="1" i="0" u="none" strike="noStrike" cap="non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）を参考に、</a:t>
                      </a:r>
                      <a:r>
                        <a:rPr kumimoji="1" lang="ja-JP" altLang="en-US" sz="1200" b="1" i="0" u="none" strike="noStrike" cap="non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データ内容、形式、二次利用ルールや公開方法等を</a:t>
                      </a:r>
                      <a:r>
                        <a:rPr lang="ja-JP" altLang="en-US" sz="1200" b="1" i="0" u="none" strike="noStrike" cap="non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記載すること</a:t>
                      </a:r>
                      <a:endParaRPr lang="ja-JP" altLang="en-US" sz="1400" b="1" i="0" u="none" strike="noStrike" cap="none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Meiryo"/>
                        <a:sym typeface="Meiryo"/>
                      </a:endParaRPr>
                    </a:p>
                  </a:txBody>
                  <a:tcPr anchor="ctr">
                    <a:solidFill>
                      <a:srgbClr val="649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100155"/>
                  </a:ext>
                </a:extLst>
              </a:tr>
              <a:tr h="246294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143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141154"/>
              </p:ext>
            </p:extLst>
          </p:nvPr>
        </p:nvGraphicFramePr>
        <p:xfrm>
          <a:off x="129000" y="908720"/>
          <a:ext cx="9648000" cy="5705265"/>
        </p:xfrm>
        <a:graphic>
          <a:graphicData uri="http://schemas.openxmlformats.org/drawingml/2006/table">
            <a:tbl>
              <a:tblPr firstRow="1" bandRow="1">
                <a:tableStyleId>{69F0F748-7AA5-4B90-91AD-3F4FFDBD375E}</a:tableStyleId>
              </a:tblPr>
              <a:tblGrid>
                <a:gridCol w="9648000">
                  <a:extLst>
                    <a:ext uri="{9D8B030D-6E8A-4147-A177-3AD203B41FA5}">
                      <a16:colId xmlns:a16="http://schemas.microsoft.com/office/drawing/2014/main" val="356043208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400" b="1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"/>
                          <a:sym typeface="Meiryo"/>
                        </a:rPr>
                        <a:t>参考事例や備考等</a:t>
                      </a:r>
                      <a:endParaRPr lang="ja-JP" altLang="en-US" sz="1400" b="1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Meiryo"/>
                        <a:sym typeface="Meiryo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8192607"/>
                  </a:ext>
                </a:extLst>
              </a:tr>
              <a:tr h="527326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245734"/>
                  </a:ext>
                </a:extLst>
              </a:tr>
            </a:tbl>
          </a:graphicData>
        </a:graphic>
      </p:graphicFrame>
      <p:sp>
        <p:nvSpPr>
          <p:cNvPr id="27" name="Google Shape;92;p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en-US" sz="1400" b="1" dirty="0" smtClean="0">
                <a:cs typeface="Meiryo"/>
                <a:sym typeface="Meiryo"/>
              </a:rPr>
              <a:t>令和７年度</a:t>
            </a:r>
            <a:r>
              <a:rPr lang="ja-JP" altLang="en-US" sz="1400" b="1" dirty="0">
                <a:cs typeface="Meiryo"/>
                <a:sym typeface="Meiryo"/>
              </a:rPr>
              <a:t>　和歌山市スマートシティ実証実験サポート事業</a:t>
            </a:r>
            <a:br>
              <a:rPr lang="ja-JP" altLang="en-US" sz="1400" b="1" dirty="0">
                <a:cs typeface="Meiryo"/>
                <a:sym typeface="Meiryo"/>
              </a:rPr>
            </a:br>
            <a:r>
              <a:rPr lang="ja-JP" altLang="en-US" sz="1400" b="1" dirty="0">
                <a:cs typeface="Meiryo"/>
                <a:sym typeface="Meiryo"/>
              </a:rPr>
              <a:t>実施計画書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823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19C7E4-B29B-47D2-A72F-693F8A614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0168" y="309012"/>
            <a:ext cx="9124173" cy="6237562"/>
          </a:xfrm>
        </p:spPr>
        <p:txBody>
          <a:bodyPr>
            <a:norm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  <a:latin typeface="+mn-ea"/>
                <a:ea typeface="+mn-ea"/>
              </a:rPr>
              <a:t>【</a:t>
            </a:r>
            <a:r>
              <a:rPr kumimoji="1" lang="ja-JP" altLang="en-US" sz="1800" dirty="0">
                <a:solidFill>
                  <a:schemeClr val="tx1"/>
                </a:solidFill>
                <a:latin typeface="+mn-ea"/>
                <a:ea typeface="+mn-ea"/>
              </a:rPr>
              <a:t>注意事項</a:t>
            </a:r>
            <a:r>
              <a:rPr kumimoji="1" lang="en-US" altLang="ja-JP" sz="1800" dirty="0">
                <a:solidFill>
                  <a:schemeClr val="tx1"/>
                </a:solidFill>
                <a:latin typeface="+mn-ea"/>
                <a:ea typeface="+mn-ea"/>
              </a:rPr>
              <a:t>】</a:t>
            </a:r>
          </a:p>
          <a:p>
            <a:pPr marL="514350" indent="-285750">
              <a:buClrTx/>
              <a:buFont typeface="Wingdings" panose="05000000000000000000" pitchFamily="2" charset="2"/>
              <a:buChar char="l"/>
            </a:pPr>
            <a:r>
              <a:rPr kumimoji="1" lang="ja-JP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実施</a:t>
            </a:r>
            <a:r>
              <a:rPr kumimoji="1" lang="ja-JP" altLang="en-US" sz="1800" dirty="0">
                <a:solidFill>
                  <a:schemeClr val="tx1"/>
                </a:solidFill>
                <a:latin typeface="+mn-ea"/>
                <a:ea typeface="+mn-ea"/>
              </a:rPr>
              <a:t>計画書の様式については、書きやすいように適宜変更を行ってください。</a:t>
            </a:r>
            <a:endParaRPr kumimoji="1" lang="en-US" altLang="ja-JP" sz="1800" dirty="0">
              <a:solidFill>
                <a:schemeClr val="tx1"/>
              </a:solidFill>
              <a:latin typeface="+mn-ea"/>
              <a:ea typeface="+mn-ea"/>
            </a:endParaRPr>
          </a:p>
          <a:p>
            <a:pPr marL="514350" indent="-285750">
              <a:buClrTx/>
              <a:buFont typeface="Wingdings" panose="05000000000000000000" pitchFamily="2" charset="2"/>
              <a:buChar char="l"/>
            </a:pPr>
            <a:r>
              <a:rPr kumimoji="1" lang="ja-JP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記載</a:t>
            </a:r>
            <a:r>
              <a:rPr kumimoji="1" lang="ja-JP" altLang="en-US" sz="1800" dirty="0">
                <a:solidFill>
                  <a:schemeClr val="tx1"/>
                </a:solidFill>
                <a:latin typeface="+mn-ea"/>
                <a:ea typeface="+mn-ea"/>
              </a:rPr>
              <a:t>方法は、文章、写真、図形、グラフ 等、わかりやすい説明になるよう工夫して記載してください。</a:t>
            </a:r>
            <a:endParaRPr kumimoji="1" lang="en-US" altLang="ja-JP" sz="1800" dirty="0">
              <a:solidFill>
                <a:schemeClr val="tx1"/>
              </a:solidFill>
              <a:latin typeface="+mn-ea"/>
              <a:ea typeface="+mn-ea"/>
            </a:endParaRPr>
          </a:p>
          <a:p>
            <a:pPr marL="514350" indent="-285750">
              <a:buClrTx/>
              <a:buFont typeface="Wingdings" panose="05000000000000000000" pitchFamily="2" charset="2"/>
              <a:buChar char="l"/>
            </a:pPr>
            <a:r>
              <a:rPr kumimoji="1" lang="ja-JP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必要</a:t>
            </a:r>
            <a:r>
              <a:rPr kumimoji="1" lang="ja-JP" altLang="en-US" sz="1800" dirty="0">
                <a:solidFill>
                  <a:schemeClr val="tx1"/>
                </a:solidFill>
                <a:latin typeface="+mn-ea"/>
                <a:ea typeface="+mn-ea"/>
              </a:rPr>
              <a:t>に応じてページ等を追加頂いても結構ですが、実施計画書の総ページ数は、１０ページ（スライド１０枚）を限度とします。</a:t>
            </a:r>
            <a:r>
              <a:rPr kumimoji="1" lang="en-US" altLang="ja-JP" sz="1800" dirty="0">
                <a:solidFill>
                  <a:schemeClr val="tx1"/>
                </a:solidFill>
                <a:latin typeface="+mn-ea"/>
                <a:ea typeface="+mn-ea"/>
              </a:rPr>
              <a:t>※</a:t>
            </a:r>
            <a:r>
              <a:rPr kumimoji="1" lang="ja-JP" altLang="en-US" sz="1800" dirty="0">
                <a:solidFill>
                  <a:schemeClr val="tx1"/>
                </a:solidFill>
                <a:latin typeface="+mn-ea"/>
                <a:ea typeface="+mn-ea"/>
              </a:rPr>
              <a:t>かがみ、費用明細書を除く</a:t>
            </a:r>
            <a:endParaRPr kumimoji="1" lang="en-US" altLang="ja-JP" sz="1800" dirty="0">
              <a:solidFill>
                <a:schemeClr val="tx1"/>
              </a:solidFill>
              <a:latin typeface="+mn-ea"/>
              <a:ea typeface="+mn-ea"/>
            </a:endParaRPr>
          </a:p>
          <a:p>
            <a:pPr marL="514350" indent="-285750">
              <a:buClrTx/>
              <a:buFont typeface="Wingdings" panose="05000000000000000000" pitchFamily="2" charset="2"/>
              <a:buChar char="l"/>
            </a:pPr>
            <a:r>
              <a:rPr kumimoji="1" lang="ja-JP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特</a:t>
            </a:r>
            <a:r>
              <a:rPr kumimoji="1" lang="ja-JP" altLang="en-US" sz="1800" dirty="0">
                <a:solidFill>
                  <a:schemeClr val="tx1"/>
                </a:solidFill>
                <a:latin typeface="+mn-ea"/>
                <a:ea typeface="+mn-ea"/>
              </a:rPr>
              <a:t>に専門用語等を用いる場合は、できるだけ一般的な表現に置き換えるようお願いします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。</a:t>
            </a:r>
            <a:endParaRPr kumimoji="1" lang="en-US" altLang="ja-JP" sz="1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514350" indent="-285750">
              <a:buClrTx/>
              <a:buFont typeface="Wingdings" panose="05000000000000000000" pitchFamily="2" charset="2"/>
              <a:buChar char="l"/>
            </a:pPr>
            <a:r>
              <a:rPr kumimoji="1" lang="ja-JP" altLang="en-US" sz="1800" dirty="0">
                <a:solidFill>
                  <a:schemeClr val="tx1"/>
                </a:solidFill>
                <a:latin typeface="+mn-ea"/>
                <a:ea typeface="+mn-ea"/>
              </a:rPr>
              <a:t>オープンデータ公開方法については、データ容量の制限（最大</a:t>
            </a:r>
            <a:r>
              <a:rPr kumimoji="1" lang="en-US" altLang="ja-JP" sz="1800" dirty="0">
                <a:solidFill>
                  <a:schemeClr val="tx1"/>
                </a:solidFill>
                <a:latin typeface="+mn-ea"/>
                <a:ea typeface="+mn-ea"/>
              </a:rPr>
              <a:t>1GB</a:t>
            </a:r>
            <a:r>
              <a:rPr kumimoji="1" lang="ja-JP" altLang="en-US" sz="1800" dirty="0">
                <a:solidFill>
                  <a:schemeClr val="tx1"/>
                </a:solidFill>
                <a:latin typeface="+mn-ea"/>
                <a:ea typeface="+mn-ea"/>
              </a:rPr>
              <a:t>程度を想定）はありますが和歌山市オープンデータカタログサイト（</a:t>
            </a:r>
            <a:r>
              <a:rPr kumimoji="1" lang="en-US" altLang="ja-JP" sz="1800" dirty="0">
                <a:solidFill>
                  <a:schemeClr val="tx1"/>
                </a:solidFill>
                <a:latin typeface="+mn-ea"/>
                <a:ea typeface="+mn-ea"/>
                <a:hlinkClick r:id="rId2"/>
              </a:rPr>
              <a:t>https://odcs.bodik.jp/302015/</a:t>
            </a:r>
            <a:r>
              <a:rPr kumimoji="1" lang="ja-JP" altLang="en-US" sz="1800" dirty="0">
                <a:solidFill>
                  <a:schemeClr val="tx1"/>
                </a:solidFill>
                <a:latin typeface="+mn-ea"/>
                <a:ea typeface="+mn-ea"/>
              </a:rPr>
              <a:t>）に掲載することも可能です</a:t>
            </a:r>
            <a:endParaRPr kumimoji="1" lang="en-US" altLang="ja-JP" sz="18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z="1200" i="1" smtClean="0">
                <a:latin typeface="+mn-ea"/>
                <a:ea typeface="+mn-ea"/>
              </a:rPr>
              <a:t>9</a:t>
            </a:fld>
            <a:endParaRPr lang="ja-JP" altLang="en-US" sz="1200" i="1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483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ユーザー定義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496FF"/>
      </a:accent1>
      <a:accent2>
        <a:srgbClr val="96C8FF"/>
      </a:accent2>
      <a:accent3>
        <a:srgbClr val="C8E1FF"/>
      </a:accent3>
      <a:accent4>
        <a:srgbClr val="C8C8C8"/>
      </a:accent4>
      <a:accent5>
        <a:srgbClr val="A5A5A5"/>
      </a:accent5>
      <a:accent6>
        <a:srgbClr val="646464"/>
      </a:accent6>
      <a:hlink>
        <a:srgbClr val="FE9999"/>
      </a:hlink>
      <a:folHlink>
        <a:srgbClr val="D7B5C6"/>
      </a:folHlink>
    </a:clrScheme>
    <a:fontScheme name="ユーザー定義 1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txDef>
      <a:spPr>
        <a:noFill/>
        <a:ln>
          <a:noFill/>
        </a:ln>
      </a:spPr>
      <a:bodyPr spcFirstLastPara="1" wrap="none" lIns="36000" tIns="36000" rIns="36000" bIns="36000" anchor="ctr" anchorCtr="0">
        <a:spAutoFit/>
      </a:bodyPr>
      <a:lstStyle>
        <a:defPPr>
          <a:buSzPts val="1900"/>
          <a:defRPr sz="1400" b="1" dirty="0">
            <a:latin typeface="+mn-ea"/>
            <a:ea typeface="+mn-ea"/>
            <a:cs typeface="Meiryo"/>
            <a:sym typeface="Meiry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482</Words>
  <Application>Microsoft Office PowerPoint</Application>
  <PresentationFormat>A4 210 x 297 mm</PresentationFormat>
  <Paragraphs>60</Paragraphs>
  <Slides>9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BIZ UDPゴシック</vt:lpstr>
      <vt:lpstr>Meiryo</vt:lpstr>
      <vt:lpstr>游ゴシック</vt:lpstr>
      <vt:lpstr>Arial</vt:lpstr>
      <vt:lpstr>Wingdings</vt:lpstr>
      <vt:lpstr>Office テーマ</vt:lpstr>
      <vt:lpstr>令和７年度　和歌山市スマートシティ実証実験サポート事業 実施計画書（かがみ）</vt:lpstr>
      <vt:lpstr>令和７年度　和歌山市スマートシティ実証実験サポート事業 実施計画書</vt:lpstr>
      <vt:lpstr>令和７年度　和歌山市スマートシティ実証実験サポート事業 実施計画書</vt:lpstr>
      <vt:lpstr>令和７年度　和歌山市スマートシティ実証実験サポート事業 実施計画書</vt:lpstr>
      <vt:lpstr>令和７年度　和歌山市スマートシティ実証実験サポート事業 実施計画書</vt:lpstr>
      <vt:lpstr>令和７年度　和歌山市スマートシティ実証実験サポート事業 実施計画書</vt:lpstr>
      <vt:lpstr>令和７年度　和歌山市スマートシティ実証実験サポート事業 実施計画書</vt:lpstr>
      <vt:lpstr>令和７年度　和歌山市スマートシティ実証実験サポート事業 実施計画書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令和４年度 将来にわたって旅行者を惹きつける地域・日本の新たなレガシー形成事業　エントリーシート概要 【近畿運輸局　NO.○】</dc:title>
  <dc:creator>0010802</dc:creator>
  <cp:lastModifiedBy>和歌山市</cp:lastModifiedBy>
  <cp:revision>104</cp:revision>
  <dcterms:modified xsi:type="dcterms:W3CDTF">2025-05-09T06:12:51Z</dcterms:modified>
</cp:coreProperties>
</file>