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66" r:id="rId2"/>
    <p:sldId id="260" r:id="rId3"/>
    <p:sldId id="268" r:id="rId4"/>
    <p:sldId id="267" r:id="rId5"/>
    <p:sldId id="270" r:id="rId6"/>
    <p:sldId id="269" r:id="rId7"/>
    <p:sldId id="272" r:id="rId8"/>
    <p:sldId id="261" r:id="rId9"/>
    <p:sldId id="264" r:id="rId10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初回申請用" id="{92303DCD-5D4D-48D3-AB54-D0DDB8DA7622}">
          <p14:sldIdLst>
            <p14:sldId id="266"/>
            <p14:sldId id="260"/>
            <p14:sldId id="268"/>
            <p14:sldId id="267"/>
            <p14:sldId id="270"/>
            <p14:sldId id="269"/>
            <p14:sldId id="272"/>
            <p14:sldId id="26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6FF"/>
    <a:srgbClr val="C8E1FF"/>
    <a:srgbClr val="96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8" autoAdjust="0"/>
    <p:restoredTop sz="94280" autoAdjust="0"/>
  </p:normalViewPr>
  <p:slideViewPr>
    <p:cSldViewPr>
      <p:cViewPr varScale="1">
        <p:scale>
          <a:sx n="78" d="100"/>
          <a:sy n="78" d="100"/>
        </p:scale>
        <p:origin x="36" y="900"/>
      </p:cViewPr>
      <p:guideLst>
        <p:guide orient="horz" pos="2160"/>
        <p:guide pos="312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39185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018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80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80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68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538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4893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819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27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7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8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44624"/>
            <a:ext cx="8332258" cy="532496"/>
          </a:xfrm>
        </p:spPr>
        <p:txBody>
          <a:bodyPr>
            <a:normAutofit/>
          </a:bodyPr>
          <a:lstStyle>
            <a:lvl1pPr>
              <a:defRPr sz="1400" b="1"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>
          <a:xfrm>
            <a:off x="7675947" y="6492875"/>
            <a:ext cx="2228850" cy="365125"/>
          </a:xfrm>
        </p:spPr>
        <p:txBody>
          <a:bodyPr anchor="b"/>
          <a:lstStyle>
            <a:lvl1pPr>
              <a:defRPr sz="1200" b="1" i="1">
                <a:latin typeface="+mn-ea"/>
                <a:ea typeface="+mn-ea"/>
              </a:defRPr>
            </a:lvl1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cxnSp>
        <p:nvCxnSpPr>
          <p:cNvPr id="7" name="Google Shape;100;p1"/>
          <p:cNvCxnSpPr/>
          <p:nvPr/>
        </p:nvCxnSpPr>
        <p:spPr>
          <a:xfrm>
            <a:off x="-2403" y="624921"/>
            <a:ext cx="9907200" cy="0"/>
          </a:xfrm>
          <a:prstGeom prst="straightConnector1">
            <a:avLst/>
          </a:prstGeom>
          <a:noFill/>
          <a:ln w="57150" cap="flat" cmpd="sng">
            <a:solidFill>
              <a:srgbClr val="C8E1F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" name="Google Shape;101;p1"/>
          <p:cNvCxnSpPr/>
          <p:nvPr/>
        </p:nvCxnSpPr>
        <p:spPr>
          <a:xfrm>
            <a:off x="-2403" y="679996"/>
            <a:ext cx="9907200" cy="0"/>
          </a:xfrm>
          <a:prstGeom prst="straightConnector1">
            <a:avLst/>
          </a:prstGeom>
          <a:noFill/>
          <a:ln w="63500" cap="flat" cmpd="sng">
            <a:solidFill>
              <a:srgbClr val="96C8F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" name="Google Shape;102;p1"/>
          <p:cNvCxnSpPr/>
          <p:nvPr/>
        </p:nvCxnSpPr>
        <p:spPr>
          <a:xfrm>
            <a:off x="-2403" y="731153"/>
            <a:ext cx="9907200" cy="0"/>
          </a:xfrm>
          <a:prstGeom prst="straightConnector1">
            <a:avLst/>
          </a:prstGeom>
          <a:noFill/>
          <a:ln w="60325" cap="flat" cmpd="sng">
            <a:solidFill>
              <a:srgbClr val="6496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92;p1">
            <a:extLst>
              <a:ext uri="{FF2B5EF4-FFF2-40B4-BE49-F238E27FC236}">
                <a16:creationId xmlns:a16="http://schemas.microsoft.com/office/drawing/2014/main" id="{B45A4D12-0C4F-41CE-9263-A1F969464777}"/>
              </a:ext>
            </a:extLst>
          </p:cNvPr>
          <p:cNvSpPr txBox="1">
            <a:spLocks/>
          </p:cNvSpPr>
          <p:nvPr userDrawn="1"/>
        </p:nvSpPr>
        <p:spPr>
          <a:xfrm>
            <a:off x="9087854" y="44270"/>
            <a:ext cx="747568" cy="266602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36000" tIns="36000" rIns="36000" bIns="36000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</a:pPr>
            <a: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  <a:t>（様式５）</a:t>
            </a:r>
          </a:p>
        </p:txBody>
      </p:sp>
    </p:spTree>
    <p:extLst>
      <p:ext uri="{BB962C8B-B14F-4D97-AF65-F5344CB8AC3E}">
        <p14:creationId xmlns:p14="http://schemas.microsoft.com/office/powerpoint/2010/main" val="540759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5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6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0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1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3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4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8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60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3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8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1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6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7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2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3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84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tal.go.jp/assets/contents/node/basic_page/field_ref_resources/f7fde41d-ffca-4b2a-9b25-94b8a701a037/f1e42cee/20240705_resources_data_guideline_0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digital.go.jp/assets/contents/node/basic_page/field_ref_resources/f7fde41d-ffca-4b2a-9b25-94b8a701a037/65849570/20240705_resources_data_guideline_03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dcs.bodik.jp/30201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latin typeface="+mn-ea"/>
                <a:ea typeface="+mn-ea"/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</a:br>
            <a: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  <a:t>実施計画書（かがみ）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08615"/>
              </p:ext>
            </p:extLst>
          </p:nvPr>
        </p:nvGraphicFramePr>
        <p:xfrm>
          <a:off x="128465" y="939801"/>
          <a:ext cx="9646502" cy="576000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100248215"/>
                    </a:ext>
                  </a:extLst>
                </a:gridCol>
                <a:gridCol w="1762502">
                  <a:extLst>
                    <a:ext uri="{9D8B030D-6E8A-4147-A177-3AD203B41FA5}">
                      <a16:colId xmlns:a16="http://schemas.microsoft.com/office/drawing/2014/main" val="934882865"/>
                    </a:ext>
                  </a:extLst>
                </a:gridCol>
                <a:gridCol w="6552000">
                  <a:extLst>
                    <a:ext uri="{9D8B030D-6E8A-4147-A177-3AD203B41FA5}">
                      <a16:colId xmlns:a16="http://schemas.microsoft.com/office/drawing/2014/main" val="1319010238"/>
                    </a:ext>
                  </a:extLst>
                </a:gridCol>
              </a:tblGrid>
              <a:tr h="30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Meiryo"/>
                        </a:rPr>
                        <a:t>申請者</a:t>
                      </a:r>
                      <a:endParaRPr lang="ja-JP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ym typeface="Meiryo"/>
                        </a:rPr>
                        <a:t>申請者</a:t>
                      </a:r>
                      <a:endParaRPr lang="en-US" altLang="ja-JP" sz="1400" b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092128"/>
                  </a:ext>
                </a:extLst>
              </a:tr>
              <a:tr h="30629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担当者（所属・氏名）</a:t>
                      </a:r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6959"/>
                  </a:ext>
                </a:extLst>
              </a:tr>
              <a:tr h="30629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2768332"/>
                  </a:ext>
                </a:extLst>
              </a:tr>
              <a:tr h="30629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E-mail </a:t>
                      </a:r>
                      <a:r>
                        <a:rPr kumimoji="1" lang="ja-JP" altLang="en-US" sz="1400" dirty="0" smtClean="0"/>
                        <a:t>アドレス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3011434"/>
                  </a:ext>
                </a:extLst>
              </a:tr>
              <a:tr h="428488">
                <a:tc gridSpan="3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実証実験の概要　</a:t>
                      </a:r>
                      <a:r>
                        <a:rPr kumimoji="1" lang="en-US" altLang="ja-JP" sz="1400" b="1" dirty="0" smtClean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簡潔に記載すること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09599"/>
                  </a:ext>
                </a:extLst>
              </a:tr>
              <a:tr h="4106337">
                <a:tc gridSpan="3">
                  <a:txBody>
                    <a:bodyPr/>
                    <a:lstStyle/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（１）実施する実証実験の内容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実施内容（概略）：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実施場所：　　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実施期間：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（２）期待される効果（解決される課題）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（３）スケジュール　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別紙（様式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7</a:t>
                      </a:r>
                      <a:r>
                        <a:rPr lang="ja-JP" altLang="en-US" sz="1400" b="0" smtClean="0">
                          <a:solidFill>
                            <a:schemeClr val="tx1"/>
                          </a:solidFill>
                          <a:sym typeface="Meiryo"/>
                        </a:rPr>
                        <a:t>）の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とおり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（４）実施内容の新規性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sym typeface="Meiryo"/>
                        </a:rPr>
                        <a:t>（５）実現可能性（法令適合性等）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sym typeface="Meiryo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9672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050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latin typeface="+mn-ea"/>
                <a:ea typeface="+mn-ea"/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</a:br>
            <a:r>
              <a:rPr lang="ja-JP" altLang="en-US" sz="1400" b="1" dirty="0">
                <a:latin typeface="+mn-ea"/>
                <a:ea typeface="+mn-ea"/>
                <a:cs typeface="Meiryo"/>
                <a:sym typeface="Meiryo"/>
              </a:rPr>
              <a:t>実施計画書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81102"/>
              </p:ext>
            </p:extLst>
          </p:nvPr>
        </p:nvGraphicFramePr>
        <p:xfrm>
          <a:off x="126907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解決すべき地域課題もしくは向上させるべき魅力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192607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573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期待される効果（解決される課題もしくは向上させる魅力）</a:t>
                      </a: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79211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572147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47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25649"/>
              </p:ext>
            </p:extLst>
          </p:nvPr>
        </p:nvGraphicFramePr>
        <p:xfrm>
          <a:off x="129000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4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実施内容（詳細）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6363"/>
                  </a:ext>
                </a:extLst>
              </a:tr>
              <a:tr h="24362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67867"/>
                  </a:ext>
                </a:extLst>
              </a:tr>
              <a:tr h="44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実施内容の新規性　</a:t>
                      </a:r>
                      <a:r>
                        <a:rPr lang="en-US" altLang="ja-JP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特に新規的・先進的な事項を記載すること</a:t>
                      </a: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92607"/>
                  </a:ext>
                </a:extLst>
              </a:tr>
              <a:tr h="24362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5734"/>
                  </a:ext>
                </a:extLst>
              </a:tr>
            </a:tbl>
          </a:graphicData>
        </a:graphic>
      </p:graphicFrame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11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28970"/>
              </p:ext>
            </p:extLst>
          </p:nvPr>
        </p:nvGraphicFramePr>
        <p:xfrm>
          <a:off x="126907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実施体制</a:t>
                      </a: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79211"/>
                  </a:ext>
                </a:extLst>
              </a:tr>
              <a:tr h="53280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572147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23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384052"/>
              </p:ext>
            </p:extLst>
          </p:nvPr>
        </p:nvGraphicFramePr>
        <p:xfrm>
          <a:off x="129000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本市をフィールドに実証実験する意義・効果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192607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573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実証実験を必要とする理由</a:t>
                      </a: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68312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9840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4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r>
              <a:rPr lang="en-US" altLang="ja-JP" sz="1400" b="1" dirty="0">
                <a:cs typeface="Meiryo"/>
                <a:sym typeface="Meiryo"/>
              </a:rPr>
              <a:t/>
            </a:r>
            <a:br>
              <a:rPr lang="en-US" altLang="ja-JP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32230"/>
              </p:ext>
            </p:extLst>
          </p:nvPr>
        </p:nvGraphicFramePr>
        <p:xfrm>
          <a:off x="129000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43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実現可能性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192607"/>
                  </a:ext>
                </a:extLst>
              </a:tr>
              <a:tr h="1772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【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実装にあたって現時点で考えられる課題</a:t>
                      </a:r>
                      <a:r>
                        <a:rPr lang="zh-TW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（法令適合性等）</a:t>
                      </a: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】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endParaRPr lang="en-US" altLang="ja-JP" sz="14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5734"/>
                  </a:ext>
                </a:extLst>
              </a:tr>
              <a:tr h="1772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【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必要となる技術・人材</a:t>
                      </a: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】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endParaRPr lang="en-US" altLang="ja-JP" sz="14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319838"/>
                  </a:ext>
                </a:extLst>
              </a:tr>
              <a:tr h="1772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【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発生する費用</a:t>
                      </a:r>
                      <a:r>
                        <a:rPr lang="en-US" altLang="ja-JP" sz="1400" baseline="300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 </a:t>
                      </a: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/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 考えられる財源 </a:t>
                      </a: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/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コストダウンに対する考え方</a:t>
                      </a:r>
                      <a:r>
                        <a:rPr lang="en-US" altLang="ja-JP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】</a:t>
                      </a:r>
                      <a:r>
                        <a:rPr lang="ja-JP" altLang="en-US" sz="14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 　</a:t>
                      </a:r>
                      <a:r>
                        <a:rPr lang="en-US" altLang="ja-JP" sz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現在想定する費用明細書を添付すること。</a:t>
                      </a:r>
                      <a:endParaRPr lang="en-US" altLang="ja-JP" sz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endParaRPr lang="en-US" altLang="ja-JP" sz="14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5764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93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r>
              <a:rPr lang="en-US" altLang="ja-JP" sz="1400" b="1" dirty="0">
                <a:cs typeface="Meiryo"/>
                <a:sym typeface="Meiryo"/>
              </a:rPr>
              <a:t/>
            </a:r>
            <a:br>
              <a:rPr lang="en-US" altLang="ja-JP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7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91918"/>
              </p:ext>
            </p:extLst>
          </p:nvPr>
        </p:nvGraphicFramePr>
        <p:xfrm>
          <a:off x="129000" y="908720"/>
          <a:ext cx="9648000" cy="576000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2342595575"/>
                    </a:ext>
                  </a:extLst>
                </a:gridCol>
              </a:tblGrid>
              <a:tr h="417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将来性</a:t>
                      </a: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9912"/>
                  </a:ext>
                </a:extLst>
              </a:tr>
              <a:tr h="24629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83174"/>
                  </a:ext>
                </a:extLst>
              </a:tr>
              <a:tr h="417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オープンデータ推進　</a:t>
                      </a:r>
                      <a:r>
                        <a:rPr lang="en-US" altLang="ja-JP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オープンデータ基本指針（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  <a:hlinkClick r:id="rId3"/>
                        </a:rPr>
                        <a:t>本文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、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  <a:hlinkClick r:id="rId4"/>
                        </a:rPr>
                        <a:t>概要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）を参考に、</a:t>
                      </a:r>
                      <a:r>
                        <a:rPr kumimoji="1"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データ内容、形式、二次利用ルールや公開方法等を</a:t>
                      </a:r>
                      <a:r>
                        <a:rPr lang="ja-JP" altLang="en-US" sz="1200" b="1" i="0" u="none" strike="noStrike" cap="non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記載すること</a:t>
                      </a:r>
                      <a:endParaRPr lang="ja-JP" altLang="en-US" sz="1400" b="1" i="0" u="none" strike="noStrike" cap="none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 anchor="ctr">
                    <a:solidFill>
                      <a:srgbClr val="649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00155"/>
                  </a:ext>
                </a:extLst>
              </a:tr>
              <a:tr h="24629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14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141154"/>
              </p:ext>
            </p:extLst>
          </p:nvPr>
        </p:nvGraphicFramePr>
        <p:xfrm>
          <a:off x="129000" y="908720"/>
          <a:ext cx="9648000" cy="5705265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9648000">
                  <a:extLst>
                    <a:ext uri="{9D8B030D-6E8A-4147-A177-3AD203B41FA5}">
                      <a16:colId xmlns:a16="http://schemas.microsoft.com/office/drawing/2014/main" val="35604320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400" b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"/>
                          <a:sym typeface="Meiryo"/>
                        </a:rPr>
                        <a:t>参考事例や備考等</a:t>
                      </a:r>
                      <a:endParaRPr lang="ja-JP" altLang="en-US" sz="14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"/>
                        <a:sym typeface="Meiryo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192607"/>
                  </a:ext>
                </a:extLst>
              </a:tr>
              <a:tr h="52732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45734"/>
                  </a:ext>
                </a:extLst>
              </a:tr>
            </a:tbl>
          </a:graphicData>
        </a:graphic>
      </p:graphicFrame>
      <p:sp>
        <p:nvSpPr>
          <p:cNvPr id="27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400" b="1" dirty="0" smtClean="0">
                <a:cs typeface="Meiryo"/>
                <a:sym typeface="Meiryo"/>
              </a:rPr>
              <a:t>令和７年度</a:t>
            </a:r>
            <a:r>
              <a:rPr lang="ja-JP" altLang="en-US" sz="1400" b="1" dirty="0">
                <a:cs typeface="Meiryo"/>
                <a:sym typeface="Meiryo"/>
              </a:rPr>
              <a:t>　和歌山市スマートシティ実証実験サポート事業</a:t>
            </a:r>
            <a:br>
              <a:rPr lang="ja-JP" altLang="en-US" sz="1400" b="1" dirty="0">
                <a:cs typeface="Meiryo"/>
                <a:sym typeface="Meiryo"/>
              </a:rPr>
            </a:br>
            <a:r>
              <a:rPr lang="ja-JP" altLang="en-US" sz="1400" b="1" dirty="0">
                <a:cs typeface="Meiryo"/>
                <a:sym typeface="Meiryo"/>
              </a:rPr>
              <a:t>実施計画書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82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19C7E4-B29B-47D2-A72F-693F8A614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0168" y="309012"/>
            <a:ext cx="9124173" cy="6237562"/>
          </a:xfrm>
        </p:spPr>
        <p:txBody>
          <a:bodyPr>
            <a:norm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注意事項</a:t>
            </a:r>
            <a:r>
              <a:rPr kumimoji="1" lang="en-US" altLang="ja-JP" sz="1800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  <a:p>
            <a:pPr marL="514350" indent="-285750">
              <a:buClrTx/>
              <a:buFont typeface="Wingdings" panose="05000000000000000000" pitchFamily="2" charset="2"/>
              <a:buChar char="l"/>
            </a:pPr>
            <a:r>
              <a:rPr kumimoji="1" lang="ja-JP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実施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計画書の様式については、書きやすいように適宜変更を行ってください。</a:t>
            </a:r>
            <a:endParaRPr kumimoji="1" lang="en-US" altLang="ja-JP" sz="18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514350" indent="-285750">
              <a:buClrTx/>
              <a:buFont typeface="Wingdings" panose="05000000000000000000" pitchFamily="2" charset="2"/>
              <a:buChar char="l"/>
            </a:pPr>
            <a:r>
              <a:rPr kumimoji="1" lang="ja-JP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記載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方法は、文章、写真、図形、グラフ 等、わかりやすい説明になるよう工夫して記載してください。</a:t>
            </a:r>
            <a:endParaRPr kumimoji="1" lang="en-US" altLang="ja-JP" sz="18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514350" indent="-285750">
              <a:buClrTx/>
              <a:buFont typeface="Wingdings" panose="05000000000000000000" pitchFamily="2" charset="2"/>
              <a:buChar char="l"/>
            </a:pPr>
            <a:r>
              <a:rPr kumimoji="1" lang="ja-JP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必要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に応じてページ等を追加頂いても結構ですが、実施計画書の総ページ数は、１０ページ（スライド１０枚）を限度とします。</a:t>
            </a:r>
            <a:r>
              <a:rPr kumimoji="1" lang="en-US" altLang="ja-JP" sz="1800" dirty="0">
                <a:solidFill>
                  <a:schemeClr val="tx1"/>
                </a:solidFill>
                <a:latin typeface="+mn-ea"/>
                <a:ea typeface="+mn-ea"/>
              </a:rPr>
              <a:t>※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かがみ、費用明細書を除く</a:t>
            </a:r>
            <a:endParaRPr kumimoji="1" lang="en-US" altLang="ja-JP" sz="18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514350" indent="-285750">
              <a:buClrTx/>
              <a:buFont typeface="Wingdings" panose="05000000000000000000" pitchFamily="2" charset="2"/>
              <a:buChar char="l"/>
            </a:pPr>
            <a:r>
              <a:rPr kumimoji="1" lang="ja-JP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特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に専門用語等を用いる場合は、できるだけ一般的な表現に置き換えるようお願いします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kumimoji="1" lang="en-US" altLang="ja-JP" sz="1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514350" indent="-285750">
              <a:buClrTx/>
              <a:buFont typeface="Wingdings" panose="05000000000000000000" pitchFamily="2" charset="2"/>
              <a:buChar char="l"/>
            </a:pP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オープンデータ公開方法については、データ容量の制限（最大</a:t>
            </a:r>
            <a:r>
              <a:rPr kumimoji="1" lang="en-US" altLang="ja-JP" sz="1800" dirty="0">
                <a:solidFill>
                  <a:schemeClr val="tx1"/>
                </a:solidFill>
                <a:latin typeface="+mn-ea"/>
                <a:ea typeface="+mn-ea"/>
              </a:rPr>
              <a:t>1GB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程度を想定）はありますが和歌山市オープンデータカタログサイト（</a:t>
            </a:r>
            <a:r>
              <a:rPr kumimoji="1" lang="en-US" altLang="ja-JP" sz="1800" dirty="0">
                <a:solidFill>
                  <a:schemeClr val="tx1"/>
                </a:solidFill>
                <a:latin typeface="+mn-ea"/>
                <a:ea typeface="+mn-ea"/>
                <a:hlinkClick r:id="rId2"/>
              </a:rPr>
              <a:t>https://odcs.bodik.jp/302015/</a:t>
            </a:r>
            <a:r>
              <a:rPr kumimoji="1" lang="ja-JP" altLang="en-US" sz="1800" dirty="0">
                <a:solidFill>
                  <a:schemeClr val="tx1"/>
                </a:solidFill>
                <a:latin typeface="+mn-ea"/>
                <a:ea typeface="+mn-ea"/>
              </a:rPr>
              <a:t>）に掲載することも可能です</a:t>
            </a:r>
            <a:endParaRPr kumimoji="1" lang="en-US" altLang="ja-JP" sz="1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z="1200" i="1" smtClean="0">
                <a:latin typeface="+mn-ea"/>
                <a:ea typeface="+mn-ea"/>
              </a:rPr>
              <a:t>9</a:t>
            </a:fld>
            <a:endParaRPr lang="ja-JP" altLang="en-US" sz="1200" i="1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83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496FF"/>
      </a:accent1>
      <a:accent2>
        <a:srgbClr val="96C8FF"/>
      </a:accent2>
      <a:accent3>
        <a:srgbClr val="C8E1FF"/>
      </a:accent3>
      <a:accent4>
        <a:srgbClr val="C8C8C8"/>
      </a:accent4>
      <a:accent5>
        <a:srgbClr val="A5A5A5"/>
      </a:accent5>
      <a:accent6>
        <a:srgbClr val="646464"/>
      </a:accent6>
      <a:hlink>
        <a:srgbClr val="FE9999"/>
      </a:hlink>
      <a:folHlink>
        <a:srgbClr val="D7B5C6"/>
      </a:folHlink>
    </a:clrScheme>
    <a:fontScheme name="ユーザー定義 1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noFill/>
        <a:ln>
          <a:noFill/>
        </a:ln>
      </a:spPr>
      <a:bodyPr spcFirstLastPara="1" wrap="none" lIns="36000" tIns="36000" rIns="36000" bIns="36000" anchor="ctr" anchorCtr="0">
        <a:spAutoFit/>
      </a:bodyPr>
      <a:lstStyle>
        <a:defPPr>
          <a:buSzPts val="1900"/>
          <a:defRPr sz="1400" b="1" dirty="0">
            <a:latin typeface="+mn-ea"/>
            <a:ea typeface="+mn-ea"/>
            <a:cs typeface="Meiryo"/>
            <a:sym typeface="Meiry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482</Words>
  <Application>Microsoft Office PowerPoint</Application>
  <PresentationFormat>A4 210 x 297 mm</PresentationFormat>
  <Paragraphs>60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BIZ UDPゴシック</vt:lpstr>
      <vt:lpstr>Meiryo</vt:lpstr>
      <vt:lpstr>游ゴシック</vt:lpstr>
      <vt:lpstr>Arial</vt:lpstr>
      <vt:lpstr>Wingdings</vt:lpstr>
      <vt:lpstr>Office テーマ</vt:lpstr>
      <vt:lpstr>令和７年度　和歌山市スマートシティ実証実験サポート事業 実施計画書（かがみ）</vt:lpstr>
      <vt:lpstr>令和７年度　和歌山市スマートシティ実証実験サポート事業 実施計画書</vt:lpstr>
      <vt:lpstr>令和７年度　和歌山市スマートシティ実証実験サポート事業 実施計画書</vt:lpstr>
      <vt:lpstr>令和７年度　和歌山市スマートシティ実証実験サポート事業 実施計画書</vt:lpstr>
      <vt:lpstr>令和７年度　和歌山市スマートシティ実証実験サポート事業 実施計画書</vt:lpstr>
      <vt:lpstr>令和７年度　和歌山市スマートシティ実証実験サポート事業 実施計画書</vt:lpstr>
      <vt:lpstr>令和７年度　和歌山市スマートシティ実証実験サポート事業 実施計画書</vt:lpstr>
      <vt:lpstr>令和７年度　和歌山市スマートシティ実証実験サポート事業 実施計画書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令和４年度 将来にわたって旅行者を惹きつける地域・日本の新たなレガシー形成事業　エントリーシート概要 【近畿運輸局　NO.○】</dc:title>
  <dc:creator>0010802</dc:creator>
  <cp:lastModifiedBy>和歌山市</cp:lastModifiedBy>
  <cp:revision>104</cp:revision>
  <dcterms:modified xsi:type="dcterms:W3CDTF">2025-05-09T06:12:51Z</dcterms:modified>
</cp:coreProperties>
</file>