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66" r:id="rId2"/>
    <p:sldId id="273" r:id="rId3"/>
    <p:sldId id="260" r:id="rId4"/>
    <p:sldId id="274" r:id="rId5"/>
    <p:sldId id="268" r:id="rId6"/>
    <p:sldId id="267" r:id="rId7"/>
    <p:sldId id="270" r:id="rId8"/>
    <p:sldId id="269" r:id="rId9"/>
    <p:sldId id="272" r:id="rId10"/>
    <p:sldId id="261" r:id="rId11"/>
    <p:sldId id="264" r:id="rId12"/>
  </p:sldIdLst>
  <p:sldSz cx="9906000" cy="6858000" type="A4"/>
  <p:notesSz cx="6735763" cy="98663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http://customooxmlschemas.google.com/"/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96FF"/>
    <a:srgbClr val="C8E1FF"/>
    <a:srgbClr val="96C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F0F748-7AA5-4B90-91AD-3F4FFDBD375E}">
  <a:tblStyle styleId="{69F0F748-7AA5-4B90-91AD-3F4FFDBD375E}" styleName="Table_0">
    <a:wholeTbl>
      <a:tcTxStyle b="off" i="off">
        <a:font>
          <a:latin typeface="游ゴシック"/>
          <a:ea typeface="游ゴシック"/>
          <a:cs typeface="游ゴシック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5758FB7-9AC5-4552-8A53-C91805E547FA}" styleName="テーマ スタイル 1 - アクセント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5BE263C-DBD7-4A20-BB59-AAB30ACAA65A}" styleName="中間スタイル 3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38" autoAdjust="0"/>
    <p:restoredTop sz="94280" autoAdjust="0"/>
  </p:normalViewPr>
  <p:slideViewPr>
    <p:cSldViewPr>
      <p:cViewPr varScale="1">
        <p:scale>
          <a:sx n="63" d="100"/>
          <a:sy n="63" d="100"/>
        </p:scale>
        <p:origin x="1372" y="56"/>
      </p:cViewPr>
      <p:guideLst>
        <p:guide orient="horz" pos="2160"/>
        <p:guide pos="312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3;n"/>
          <p:cNvSpPr txBox="1">
            <a:spLocks noGrp="1"/>
          </p:cNvSpPr>
          <p:nvPr>
            <p:ph type="hdr" idx="2"/>
          </p:nvPr>
        </p:nvSpPr>
        <p:spPr>
          <a:xfrm>
            <a:off x="2" y="2"/>
            <a:ext cx="2919413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1" name="Google Shape;4;n"/>
          <p:cNvSpPr txBox="1">
            <a:spLocks noGrp="1"/>
          </p:cNvSpPr>
          <p:nvPr>
            <p:ph type="dt" idx="10"/>
          </p:nvPr>
        </p:nvSpPr>
        <p:spPr>
          <a:xfrm>
            <a:off x="3814763" y="2"/>
            <a:ext cx="2919412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2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03" name="Google Shape;6;n"/>
          <p:cNvSpPr txBox="1">
            <a:spLocks noGrp="1"/>
          </p:cNvSpPr>
          <p:nvPr>
            <p:ph type="body" idx="1"/>
          </p:nvPr>
        </p:nvSpPr>
        <p:spPr>
          <a:xfrm>
            <a:off x="673102" y="4686300"/>
            <a:ext cx="5389563" cy="4440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4" name="Google Shape;7;n"/>
          <p:cNvSpPr txBox="1">
            <a:spLocks noGrp="1"/>
          </p:cNvSpPr>
          <p:nvPr>
            <p:ph type="ftr" idx="11"/>
          </p:nvPr>
        </p:nvSpPr>
        <p:spPr>
          <a:xfrm>
            <a:off x="2" y="9371013"/>
            <a:ext cx="2919413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5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391852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3102" y="4686300"/>
            <a:ext cx="5389563" cy="4440238"/>
          </a:xfrm>
          <a:prstGeom prst="rect">
            <a:avLst/>
          </a:prstGeom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0180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3102" y="4686300"/>
            <a:ext cx="5389563" cy="4440238"/>
          </a:xfrm>
          <a:prstGeom prst="rect">
            <a:avLst/>
          </a:prstGeom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6270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3102" y="4686300"/>
            <a:ext cx="5389563" cy="4440238"/>
          </a:xfrm>
          <a:prstGeom prst="rect">
            <a:avLst/>
          </a:prstGeom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9401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3102" y="4686300"/>
            <a:ext cx="5389563" cy="4440238"/>
          </a:xfrm>
          <a:prstGeom prst="rect">
            <a:avLst/>
          </a:prstGeom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76802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3102" y="4686300"/>
            <a:ext cx="5389563" cy="4440238"/>
          </a:xfrm>
          <a:prstGeom prst="rect">
            <a:avLst/>
          </a:prstGeom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0057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3102" y="4686300"/>
            <a:ext cx="5389563" cy="4440238"/>
          </a:xfrm>
          <a:prstGeom prst="rect">
            <a:avLst/>
          </a:prstGeom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76802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3102" y="4686300"/>
            <a:ext cx="5389563" cy="4440238"/>
          </a:xfrm>
          <a:prstGeom prst="rect">
            <a:avLst/>
          </a:prstGeom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4682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3102" y="4686300"/>
            <a:ext cx="5389563" cy="4440238"/>
          </a:xfrm>
          <a:prstGeom prst="rect">
            <a:avLst/>
          </a:prstGeom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5538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3102" y="4686300"/>
            <a:ext cx="5389563" cy="4440238"/>
          </a:xfrm>
          <a:prstGeom prst="rect">
            <a:avLst/>
          </a:prstGeom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4893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3102" y="4686300"/>
            <a:ext cx="5389563" cy="4440238"/>
          </a:xfrm>
          <a:prstGeom prst="rect">
            <a:avLst/>
          </a:prstGeom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6819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6;p5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2" name="Google Shape;17;p5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3" name="Google Shape;18;p5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4" name="Google Shape;19;p5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5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79;p15"/>
          <p:cNvSpPr txBox="1">
            <a:spLocks noGrp="1"/>
          </p:cNvSpPr>
          <p:nvPr>
            <p:ph type="title"/>
          </p:nvPr>
        </p:nvSpPr>
        <p:spPr>
          <a:xfrm rot="5400000">
            <a:off x="5251052" y="2203053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5" name="Google Shape;80;p15"/>
          <p:cNvSpPr txBox="1">
            <a:spLocks noGrp="1"/>
          </p:cNvSpPr>
          <p:nvPr>
            <p:ph type="body" idx="1"/>
          </p:nvPr>
        </p:nvSpPr>
        <p:spPr>
          <a:xfrm rot="5400000">
            <a:off x="917178" y="128985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6" name="Google Shape;81;p15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7" name="Google Shape;82;p15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8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28464" y="44624"/>
            <a:ext cx="8332258" cy="532496"/>
          </a:xfrm>
        </p:spPr>
        <p:txBody>
          <a:bodyPr>
            <a:normAutofit/>
          </a:bodyPr>
          <a:lstStyle>
            <a:lvl1pPr>
              <a:defRPr sz="1400" b="1"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idx="12"/>
          </p:nvPr>
        </p:nvSpPr>
        <p:spPr>
          <a:xfrm>
            <a:off x="7675947" y="6492875"/>
            <a:ext cx="2228850" cy="365125"/>
          </a:xfrm>
        </p:spPr>
        <p:txBody>
          <a:bodyPr anchor="b"/>
          <a:lstStyle>
            <a:lvl1pPr>
              <a:defRPr sz="1200" b="1" i="1">
                <a:latin typeface="+mn-ea"/>
                <a:ea typeface="+mn-ea"/>
              </a:defRPr>
            </a:lvl1pPr>
          </a:lstStyle>
          <a:p>
            <a:fld id="{00000000-1234-1234-1234-123412341234}" type="slidenum">
              <a:rPr lang="en-US" altLang="ja-JP" smtClean="0"/>
              <a:pPr/>
              <a:t>‹#›</a:t>
            </a:fld>
            <a:endParaRPr lang="ja-JP" altLang="en-US"/>
          </a:p>
        </p:txBody>
      </p:sp>
      <p:cxnSp>
        <p:nvCxnSpPr>
          <p:cNvPr id="7" name="Google Shape;100;p1"/>
          <p:cNvCxnSpPr/>
          <p:nvPr/>
        </p:nvCxnSpPr>
        <p:spPr>
          <a:xfrm>
            <a:off x="-2403" y="624921"/>
            <a:ext cx="9907200" cy="0"/>
          </a:xfrm>
          <a:prstGeom prst="straightConnector1">
            <a:avLst/>
          </a:prstGeom>
          <a:noFill/>
          <a:ln w="57150" cap="flat" cmpd="sng">
            <a:solidFill>
              <a:srgbClr val="C8E1F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" name="Google Shape;101;p1"/>
          <p:cNvCxnSpPr/>
          <p:nvPr/>
        </p:nvCxnSpPr>
        <p:spPr>
          <a:xfrm>
            <a:off x="-2403" y="679996"/>
            <a:ext cx="9907200" cy="0"/>
          </a:xfrm>
          <a:prstGeom prst="straightConnector1">
            <a:avLst/>
          </a:prstGeom>
          <a:noFill/>
          <a:ln w="63500" cap="flat" cmpd="sng">
            <a:solidFill>
              <a:srgbClr val="96C8F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" name="Google Shape;102;p1"/>
          <p:cNvCxnSpPr/>
          <p:nvPr/>
        </p:nvCxnSpPr>
        <p:spPr>
          <a:xfrm>
            <a:off x="-2403" y="731153"/>
            <a:ext cx="9907200" cy="0"/>
          </a:xfrm>
          <a:prstGeom prst="straightConnector1">
            <a:avLst/>
          </a:prstGeom>
          <a:noFill/>
          <a:ln w="60325" cap="flat" cmpd="sng">
            <a:solidFill>
              <a:srgbClr val="6496F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Google Shape;92;p1">
            <a:extLst>
              <a:ext uri="{FF2B5EF4-FFF2-40B4-BE49-F238E27FC236}">
                <a16:creationId xmlns:a16="http://schemas.microsoft.com/office/drawing/2014/main" id="{B45A4D12-0C4F-41CE-9263-A1F969464777}"/>
              </a:ext>
            </a:extLst>
          </p:cNvPr>
          <p:cNvSpPr txBox="1">
            <a:spLocks/>
          </p:cNvSpPr>
          <p:nvPr userDrawn="1"/>
        </p:nvSpPr>
        <p:spPr>
          <a:xfrm>
            <a:off x="9087854" y="44270"/>
            <a:ext cx="747568" cy="266602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36000" tIns="36000" rIns="36000" bIns="360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+mn-ea"/>
                <a:ea typeface="+mn-ea"/>
                <a:cs typeface="Meiryo"/>
                <a:sym typeface="Meiryo"/>
              </a:rPr>
              <a:t>（様式</a:t>
            </a:r>
            <a:r>
              <a:rPr lang="en-US" altLang="ja-JP" sz="1400" b="1" dirty="0">
                <a:latin typeface="+mn-ea"/>
                <a:ea typeface="+mn-ea"/>
                <a:cs typeface="Meiryo"/>
                <a:sym typeface="Meiryo"/>
              </a:rPr>
              <a:t>4</a:t>
            </a:r>
            <a:r>
              <a:rPr lang="ja-JP" altLang="en-US" sz="1400" b="1" dirty="0">
                <a:latin typeface="+mn-ea"/>
                <a:ea typeface="+mn-ea"/>
                <a:cs typeface="Meiryo"/>
                <a:sym typeface="Meiryo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540759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28;p7"/>
          <p:cNvSpPr txBox="1"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75"/>
              <a:buFont typeface="Arial"/>
              <a:buNone/>
              <a:defRPr sz="487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4" name="Google Shape;29;p7"/>
          <p:cNvSpPr txBox="1"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rgbClr val="888888"/>
              </a:buClr>
              <a:buSzPts val="1950"/>
              <a:buNone/>
              <a:defRPr sz="195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rgbClr val="888888"/>
              </a:buClr>
              <a:buSzPts val="1625"/>
              <a:buNone/>
              <a:defRPr sz="1625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rgbClr val="888888"/>
              </a:buClr>
              <a:buSzPts val="1463"/>
              <a:buNone/>
              <a:defRPr sz="1463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45" name="Google Shape;30;p7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6" name="Google Shape;31;p7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7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34;p8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0" name="Google Shape;35;p8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1" name="Google Shape;36;p8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2" name="Google Shape;37;p8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3" name="Google Shape;38;p8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4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41;p9"/>
          <p:cNvSpPr txBox="1"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7" name="Google Shape;42;p9"/>
          <p:cNvSpPr txBox="1"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950"/>
              <a:buNone/>
              <a:defRPr sz="1950" b="1"/>
            </a:lvl1pPr>
            <a:lvl2pPr marL="914400" lvl="1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None/>
              <a:defRPr sz="1625" b="1"/>
            </a:lvl2pPr>
            <a:lvl3pPr marL="1371600" lvl="2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None/>
              <a:defRPr sz="1463" b="1"/>
            </a:lvl3pPr>
            <a:lvl4pPr marL="1828800" lvl="3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4pPr>
            <a:lvl5pPr marL="2286000" lvl="4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5pPr>
            <a:lvl6pPr marL="2743200" lvl="5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6pPr>
            <a:lvl7pPr marL="3200400" lvl="6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7pPr>
            <a:lvl8pPr marL="3657600" lvl="7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8pPr>
            <a:lvl9pPr marL="4114800" lvl="8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9pPr>
          </a:lstStyle>
          <a:p>
            <a:endParaRPr/>
          </a:p>
        </p:txBody>
      </p:sp>
      <p:sp>
        <p:nvSpPr>
          <p:cNvPr id="1058" name="Google Shape;43;p9"/>
          <p:cNvSpPr txBox="1">
            <a:spLocks noGrp="1"/>
          </p:cNvSpPr>
          <p:nvPr>
            <p:ph type="body" idx="2"/>
          </p:nvPr>
        </p:nvSpPr>
        <p:spPr>
          <a:xfrm>
            <a:off x="682328" y="2505075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9" name="Google Shape;44;p9"/>
          <p:cNvSpPr txBox="1">
            <a:spLocks noGrp="1"/>
          </p:cNvSpPr>
          <p:nvPr>
            <p:ph type="body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950"/>
              <a:buNone/>
              <a:defRPr sz="1950" b="1"/>
            </a:lvl1pPr>
            <a:lvl2pPr marL="914400" lvl="1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None/>
              <a:defRPr sz="1625" b="1"/>
            </a:lvl2pPr>
            <a:lvl3pPr marL="1371600" lvl="2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None/>
              <a:defRPr sz="1463" b="1"/>
            </a:lvl3pPr>
            <a:lvl4pPr marL="1828800" lvl="3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4pPr>
            <a:lvl5pPr marL="2286000" lvl="4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5pPr>
            <a:lvl6pPr marL="2743200" lvl="5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6pPr>
            <a:lvl7pPr marL="3200400" lvl="6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7pPr>
            <a:lvl8pPr marL="3657600" lvl="7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8pPr>
            <a:lvl9pPr marL="4114800" lvl="8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9pPr>
          </a:lstStyle>
          <a:p>
            <a:endParaRPr/>
          </a:p>
        </p:txBody>
      </p:sp>
      <p:sp>
        <p:nvSpPr>
          <p:cNvPr id="1060" name="Google Shape;45;p9"/>
          <p:cNvSpPr txBox="1">
            <a:spLocks noGrp="1"/>
          </p:cNvSpPr>
          <p:nvPr>
            <p:ph type="body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1" name="Google Shape;46;p9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2" name="Google Shape;47;p9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3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50;p10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6" name="Google Shape;51;p10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7" name="Google Shape;52;p10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8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55;p11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1" name="Google Shape;56;p11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2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&#10;コンテンツ" type="objTx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59;p12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60;p12"/>
          <p:cNvSpPr txBox="1">
            <a:spLocks noGrp="1"/>
          </p:cNvSpPr>
          <p:nvPr>
            <p:ph type="body" idx="1"/>
          </p:nvPr>
        </p:nvSpPr>
        <p:spPr>
          <a:xfrm>
            <a:off x="4211340" y="987426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  <a:defRPr sz="2600"/>
            </a:lvl1pPr>
            <a:lvl2pPr marL="914400" lvl="1" indent="-373062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2275"/>
              <a:buChar char="•"/>
              <a:defRPr sz="2275"/>
            </a:lvl2pPr>
            <a:lvl3pPr marL="1371600" lvl="2" indent="-352425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950"/>
              <a:buChar char="•"/>
              <a:defRPr sz="1950"/>
            </a:lvl3pPr>
            <a:lvl4pPr marL="1828800" lvl="3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4pPr>
            <a:lvl5pPr marL="2286000" lvl="4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5pPr>
            <a:lvl6pPr marL="2743200" lvl="5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6pPr>
            <a:lvl7pPr marL="3200400" lvl="6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7pPr>
            <a:lvl8pPr marL="3657600" lvl="7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8pPr>
            <a:lvl9pPr marL="4114800" lvl="8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9pPr>
          </a:lstStyle>
          <a:p>
            <a:endParaRPr/>
          </a:p>
        </p:txBody>
      </p:sp>
      <p:sp>
        <p:nvSpPr>
          <p:cNvPr id="1076" name="Google Shape;61;p12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1pPr>
            <a:lvl2pPr marL="914400" lvl="1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138"/>
              <a:buNone/>
              <a:defRPr sz="1138"/>
            </a:lvl2pPr>
            <a:lvl3pPr marL="1371600" lvl="2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975"/>
              <a:buNone/>
              <a:defRPr sz="975"/>
            </a:lvl3pPr>
            <a:lvl4pPr marL="1828800" lvl="3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4pPr>
            <a:lvl5pPr marL="2286000" lvl="4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5pPr>
            <a:lvl6pPr marL="2743200" lvl="5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6pPr>
            <a:lvl7pPr marL="3200400" lvl="6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7pPr>
            <a:lvl8pPr marL="3657600" lvl="7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8pPr>
            <a:lvl9pPr marL="4114800" lvl="8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9pPr>
          </a:lstStyle>
          <a:p>
            <a:endParaRPr/>
          </a:p>
        </p:txBody>
      </p:sp>
      <p:sp>
        <p:nvSpPr>
          <p:cNvPr id="1077" name="Google Shape;62;p12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8" name="Google Shape;63;p12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9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66;p13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2" name="Google Shape;67;p13"/>
          <p:cNvSpPr>
            <a:spLocks noGrp="1"/>
          </p:cNvSpPr>
          <p:nvPr>
            <p:ph type="pic" idx="2"/>
          </p:nvPr>
        </p:nvSpPr>
        <p:spPr>
          <a:xfrm>
            <a:off x="4211340" y="987426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2275"/>
              <a:buFont typeface="Arial"/>
              <a:buNone/>
              <a:defRPr sz="22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950"/>
              <a:buFont typeface="Arial"/>
              <a:buNone/>
              <a:defRPr sz="19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3" name="Google Shape;68;p13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1pPr>
            <a:lvl2pPr marL="914400" lvl="1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138"/>
              <a:buNone/>
              <a:defRPr sz="1138"/>
            </a:lvl2pPr>
            <a:lvl3pPr marL="1371600" lvl="2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975"/>
              <a:buNone/>
              <a:defRPr sz="975"/>
            </a:lvl3pPr>
            <a:lvl4pPr marL="1828800" lvl="3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4pPr>
            <a:lvl5pPr marL="2286000" lvl="4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5pPr>
            <a:lvl6pPr marL="2743200" lvl="5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6pPr>
            <a:lvl7pPr marL="3200400" lvl="6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7pPr>
            <a:lvl8pPr marL="3657600" lvl="7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8pPr>
            <a:lvl9pPr marL="4114800" lvl="8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9pPr>
          </a:lstStyle>
          <a:p>
            <a:endParaRPr/>
          </a:p>
        </p:txBody>
      </p:sp>
      <p:sp>
        <p:nvSpPr>
          <p:cNvPr id="1084" name="Google Shape;69;p13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5" name="Google Shape;70;p13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6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&#10;縦書きテキスト" type="vertTx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73;p14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9" name="Google Shape;74;p14"/>
          <p:cNvSpPr txBox="1">
            <a:spLocks noGrp="1"/>
          </p:cNvSpPr>
          <p:nvPr>
            <p:ph type="body" idx="1"/>
          </p:nvPr>
        </p:nvSpPr>
        <p:spPr>
          <a:xfrm rot="5400000">
            <a:off x="2777332" y="-270669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0" name="Google Shape;75;p14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1" name="Google Shape;76;p14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2" name="Google Shape;77;p14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;p4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75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26" name="Google Shape;11;p4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3062" algn="l" rtl="0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2275"/>
              <a:buFont typeface="Arial"/>
              <a:buChar char="•"/>
              <a:defRPr sz="22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2425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950"/>
              <a:buFont typeface="Arial"/>
              <a:buChar char="•"/>
              <a:defRPr sz="19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1787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Char char="•"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7" name="Google Shape;12;p4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8" name="Google Shape;13;p4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9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1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odcs.bodik.jp/302015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gital.go.jp/assets/contents/node/basic_page/field_ref_resources/f7fde41d-ffca-4b2a-9b25-94b8a701a037/f1e42cee/20240705_resources_data_guideline_01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digital.go.jp/assets/contents/node/basic_page/field_ref_resources/f7fde41d-ffca-4b2a-9b25-94b8a701a037/65849570/20240705_resources_data_guideline_03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92;p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1900"/>
            </a:pPr>
            <a:r>
              <a:rPr lang="ja-JP" altLang="en-US" sz="1400" b="1" dirty="0">
                <a:latin typeface="+mn-ea"/>
                <a:ea typeface="+mn-ea"/>
                <a:cs typeface="Meiryo"/>
                <a:sym typeface="Meiryo"/>
              </a:rPr>
              <a:t>令和８年度　和歌山市データ共創型スマートシティ実証実験サポート事業</a:t>
            </a:r>
            <a:br>
              <a:rPr lang="ja-JP" altLang="en-US" sz="1400" b="1" dirty="0">
                <a:latin typeface="+mn-ea"/>
                <a:ea typeface="+mn-ea"/>
                <a:cs typeface="Meiryo"/>
                <a:sym typeface="Meiryo"/>
              </a:rPr>
            </a:br>
            <a:r>
              <a:rPr lang="ja-JP" altLang="en-US" sz="1400" b="1" dirty="0">
                <a:latin typeface="+mn-ea"/>
                <a:ea typeface="+mn-ea"/>
                <a:cs typeface="Meiryo"/>
                <a:sym typeface="Meiryo"/>
              </a:rPr>
              <a:t>実施計画書（表紙）</a:t>
            </a: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687693"/>
              </p:ext>
            </p:extLst>
          </p:nvPr>
        </p:nvGraphicFramePr>
        <p:xfrm>
          <a:off x="128465" y="939801"/>
          <a:ext cx="9646502" cy="5523980"/>
        </p:xfrm>
        <a:graphic>
          <a:graphicData uri="http://schemas.openxmlformats.org/drawingml/2006/table">
            <a:tbl>
              <a:tblPr firstCol="1" bandRow="1">
                <a:tableStyleId>{5940675A-B579-460E-94D1-54222C63F5DA}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2100248215"/>
                    </a:ext>
                  </a:extLst>
                </a:gridCol>
                <a:gridCol w="1762502">
                  <a:extLst>
                    <a:ext uri="{9D8B030D-6E8A-4147-A177-3AD203B41FA5}">
                      <a16:colId xmlns:a16="http://schemas.microsoft.com/office/drawing/2014/main" val="934882865"/>
                    </a:ext>
                  </a:extLst>
                </a:gridCol>
                <a:gridCol w="6552000">
                  <a:extLst>
                    <a:ext uri="{9D8B030D-6E8A-4147-A177-3AD203B41FA5}">
                      <a16:colId xmlns:a16="http://schemas.microsoft.com/office/drawing/2014/main" val="1319010238"/>
                    </a:ext>
                  </a:extLst>
                </a:gridCol>
              </a:tblGrid>
              <a:tr h="552398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400" b="1" dirty="0">
                          <a:solidFill>
                            <a:schemeClr val="tx1"/>
                          </a:solidFill>
                          <a:sym typeface="Meiryo"/>
                        </a:rPr>
                        <a:t>申請者</a:t>
                      </a:r>
                      <a:endParaRPr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Meiryo"/>
                        <a:sym typeface="Meiry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sym typeface="Meiryo"/>
                        </a:rPr>
                        <a:t>申請者</a:t>
                      </a:r>
                      <a:endParaRPr lang="en-US" altLang="ja-JP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Meiryo"/>
                        <a:sym typeface="Meiry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8092128"/>
                  </a:ext>
                </a:extLst>
              </a:tr>
              <a:tr h="55239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担当者（所属・氏名）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2526338"/>
                  </a:ext>
                </a:extLst>
              </a:tr>
              <a:tr h="552398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電話番号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2768332"/>
                  </a:ext>
                </a:extLst>
              </a:tr>
              <a:tr h="55239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E-mail 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アドレス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4701076"/>
                  </a:ext>
                </a:extLst>
              </a:tr>
              <a:tr h="552398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400" b="1" dirty="0">
                          <a:solidFill>
                            <a:schemeClr val="tx1"/>
                          </a:solidFill>
                          <a:sym typeface="Meiryo"/>
                        </a:rPr>
                        <a:t>協力者</a:t>
                      </a:r>
                      <a:endParaRPr lang="en-US" altLang="ja-JP" sz="1400" b="1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ja-JP" sz="1050" b="0" u="none" strike="noStrike" cap="none" dirty="0">
                          <a:solidFill>
                            <a:schemeClr val="tx1"/>
                          </a:solidFill>
                          <a:effectLst/>
                          <a:sym typeface="Arial"/>
                        </a:rPr>
                        <a:t>※</a:t>
                      </a:r>
                      <a:r>
                        <a:rPr lang="ja-JP" altLang="en-US" sz="1050" b="0" u="none" strike="noStrike" cap="none" dirty="0">
                          <a:solidFill>
                            <a:schemeClr val="tx1"/>
                          </a:solidFill>
                          <a:effectLst/>
                          <a:sym typeface="Arial"/>
                        </a:rPr>
                        <a:t>協力者は、市担当部署、民間企業、教育・研究機関、個人等とする。</a:t>
                      </a:r>
                      <a:endParaRPr lang="ja-JP" altLang="ja-JP" sz="1050" b="0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機関名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4050962"/>
                  </a:ext>
                </a:extLst>
              </a:tr>
              <a:tr h="55239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Meiryo"/>
                        <a:sym typeface="Meiry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担当者（所属・氏名）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8463806"/>
                  </a:ext>
                </a:extLst>
              </a:tr>
              <a:tr h="55239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Meiryo"/>
                        <a:sym typeface="Meiry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電話番号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059500"/>
                  </a:ext>
                </a:extLst>
              </a:tr>
              <a:tr h="55239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Meiryo"/>
                        <a:sym typeface="Meiry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E-mail 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アドレス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4910138"/>
                  </a:ext>
                </a:extLst>
              </a:tr>
              <a:tr h="55239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Meiryo"/>
                        <a:sym typeface="Meiry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協力の位置づけ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フィールド提供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対象者協力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運用協力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データ提供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広報協力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その他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　　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 )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8737695"/>
                  </a:ext>
                </a:extLst>
              </a:tr>
              <a:tr h="55239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sym typeface="Meiryo"/>
                        </a:rPr>
                        <a:t>※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sym typeface="Meiryo"/>
                        </a:rPr>
                        <a:t>協力者が複数いる場合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sym typeface="Meiryo"/>
                        </a:rPr>
                        <a:t>: 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sym typeface="Meiryo"/>
                        </a:rPr>
                        <a:t>「協力者一覧（別紙）」を添付し、代表協力者のみを記載</a:t>
                      </a:r>
                      <a:endParaRPr lang="ja-JP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Meiryo"/>
                        <a:sym typeface="Meiryo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1" lang="ja-JP" altLang="en-US" sz="1400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5353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505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141154"/>
              </p:ext>
            </p:extLst>
          </p:nvPr>
        </p:nvGraphicFramePr>
        <p:xfrm>
          <a:off x="129000" y="908720"/>
          <a:ext cx="9648000" cy="5705265"/>
        </p:xfrm>
        <a:graphic>
          <a:graphicData uri="http://schemas.openxmlformats.org/drawingml/2006/table">
            <a:tbl>
              <a:tblPr firstRow="1" bandRow="1">
                <a:tableStyleId>{69F0F748-7AA5-4B90-91AD-3F4FFDBD375E}</a:tableStyleId>
              </a:tblPr>
              <a:tblGrid>
                <a:gridCol w="9648000">
                  <a:extLst>
                    <a:ext uri="{9D8B030D-6E8A-4147-A177-3AD203B41FA5}">
                      <a16:colId xmlns:a16="http://schemas.microsoft.com/office/drawing/2014/main" val="3560432081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400" b="1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参考事例や備考等</a:t>
                      </a:r>
                      <a:endParaRPr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Meiryo"/>
                        <a:sym typeface="Meiryo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8192607"/>
                  </a:ext>
                </a:extLst>
              </a:tr>
              <a:tr h="5273265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245734"/>
                  </a:ext>
                </a:extLst>
              </a:tr>
            </a:tbl>
          </a:graphicData>
        </a:graphic>
      </p:graphicFrame>
      <p:sp>
        <p:nvSpPr>
          <p:cNvPr id="27" name="Google Shape;92;p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1900"/>
            </a:pPr>
            <a:r>
              <a:rPr lang="ja-JP" altLang="en-US" sz="1400" b="1" dirty="0">
                <a:cs typeface="Meiryo"/>
                <a:sym typeface="Meiryo"/>
              </a:rPr>
              <a:t>令和８年度　和歌山市</a:t>
            </a:r>
            <a:r>
              <a:rPr lang="ja-JP" altLang="en-US" dirty="0">
                <a:cs typeface="Meiryo"/>
                <a:sym typeface="Meiryo"/>
              </a:rPr>
              <a:t>データ共創型</a:t>
            </a:r>
            <a:r>
              <a:rPr lang="ja-JP" altLang="en-US" sz="1400" b="1" dirty="0">
                <a:cs typeface="Meiryo"/>
                <a:sym typeface="Meiryo"/>
              </a:rPr>
              <a:t>スマートシティ実証実験サポート事業</a:t>
            </a:r>
            <a:br>
              <a:rPr lang="ja-JP" altLang="en-US" sz="1400" b="1" dirty="0">
                <a:cs typeface="Meiryo"/>
                <a:sym typeface="Meiryo"/>
              </a:rPr>
            </a:br>
            <a:r>
              <a:rPr lang="ja-JP" altLang="en-US" sz="1400" b="1" dirty="0">
                <a:cs typeface="Meiryo"/>
                <a:sym typeface="Meiryo"/>
              </a:rPr>
              <a:t>実施計画書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mtClean="0"/>
              <a:t>9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7823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819C7E4-B29B-47D2-A72F-693F8A614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168" y="309012"/>
            <a:ext cx="9124173" cy="6237562"/>
          </a:xfrm>
        </p:spPr>
        <p:txBody>
          <a:bodyPr>
            <a:normAutofit/>
          </a:bodyPr>
          <a:lstStyle/>
          <a:p>
            <a:r>
              <a:rPr kumimoji="1" lang="en-US" altLang="ja-JP" sz="1800" dirty="0">
                <a:solidFill>
                  <a:schemeClr val="tx1"/>
                </a:solidFill>
                <a:latin typeface="+mn-ea"/>
                <a:ea typeface="+mn-ea"/>
              </a:rPr>
              <a:t>【</a:t>
            </a:r>
            <a:r>
              <a:rPr kumimoji="1" lang="ja-JP" altLang="en-US" sz="1800" dirty="0">
                <a:solidFill>
                  <a:schemeClr val="tx1"/>
                </a:solidFill>
                <a:latin typeface="+mn-ea"/>
                <a:ea typeface="+mn-ea"/>
              </a:rPr>
              <a:t>注意事項</a:t>
            </a:r>
            <a:r>
              <a:rPr kumimoji="1" lang="en-US" altLang="ja-JP" sz="1800" dirty="0">
                <a:solidFill>
                  <a:schemeClr val="tx1"/>
                </a:solidFill>
                <a:latin typeface="+mn-ea"/>
                <a:ea typeface="+mn-ea"/>
              </a:rPr>
              <a:t>】</a:t>
            </a:r>
          </a:p>
          <a:p>
            <a:pPr marL="514350" indent="-285750">
              <a:buClrTx/>
              <a:buFont typeface="Wingdings" panose="05000000000000000000" pitchFamily="2" charset="2"/>
              <a:buChar char="l"/>
            </a:pPr>
            <a:r>
              <a:rPr kumimoji="1" lang="ja-JP" altLang="en-US" sz="1800" dirty="0">
                <a:solidFill>
                  <a:schemeClr val="tx1"/>
                </a:solidFill>
                <a:latin typeface="+mn-ea"/>
                <a:ea typeface="+mn-ea"/>
              </a:rPr>
              <a:t>実施計画書の様式は、記載しやすいように適宜変更してください。</a:t>
            </a:r>
            <a:r>
              <a:rPr kumimoji="1" lang="ja-JP" altLang="en-US" sz="1800">
                <a:solidFill>
                  <a:schemeClr val="tx1"/>
                </a:solidFill>
                <a:latin typeface="+mn-ea"/>
                <a:ea typeface="+mn-ea"/>
              </a:rPr>
              <a:t>ただし、様式中の記載項目は削除</a:t>
            </a:r>
            <a:r>
              <a:rPr kumimoji="1" lang="ja-JP" altLang="en-US" sz="1800" dirty="0">
                <a:solidFill>
                  <a:schemeClr val="tx1"/>
                </a:solidFill>
                <a:latin typeface="+mn-ea"/>
                <a:ea typeface="+mn-ea"/>
              </a:rPr>
              <a:t>しないでください。</a:t>
            </a:r>
            <a:endParaRPr kumimoji="1" lang="en-US" altLang="ja-JP" sz="1800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514350" indent="-285750">
              <a:buClrTx/>
              <a:buFont typeface="Wingdings" panose="05000000000000000000" pitchFamily="2" charset="2"/>
              <a:buChar char="l"/>
            </a:pPr>
            <a:r>
              <a:rPr kumimoji="1" lang="ja-JP" altLang="en-US" sz="1800" dirty="0">
                <a:solidFill>
                  <a:schemeClr val="tx1"/>
                </a:solidFill>
                <a:latin typeface="+mn-ea"/>
                <a:ea typeface="+mn-ea"/>
              </a:rPr>
              <a:t>記載にあたっては、文章、写真、図表等を用い、分かりやすい説明となるよう工夫してください。</a:t>
            </a:r>
            <a:endParaRPr kumimoji="1" lang="en-US" altLang="ja-JP" sz="1800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514350" indent="-285750">
              <a:buClrTx/>
              <a:buFont typeface="Wingdings" panose="05000000000000000000" pitchFamily="2" charset="2"/>
              <a:buChar char="l"/>
            </a:pPr>
            <a:r>
              <a:rPr kumimoji="1" lang="ja-JP" altLang="en-US" sz="1800" dirty="0">
                <a:solidFill>
                  <a:schemeClr val="tx1"/>
                </a:solidFill>
                <a:latin typeface="+mn-ea"/>
                <a:ea typeface="+mn-ea"/>
              </a:rPr>
              <a:t>必要に応じてページの追加は可能ですが、実施計画書の総ページ数は１２ページ（スライド１２枚）以内としてください。</a:t>
            </a:r>
            <a:endParaRPr kumimoji="1" lang="en-US" altLang="ja-JP" sz="1800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228600" indent="0">
              <a:buClrTx/>
            </a:pPr>
            <a:r>
              <a:rPr kumimoji="1" lang="ja-JP" altLang="en-US" sz="1800" dirty="0">
                <a:solidFill>
                  <a:schemeClr val="tx1"/>
                </a:solidFill>
                <a:latin typeface="+mn-ea"/>
                <a:ea typeface="+mn-ea"/>
              </a:rPr>
              <a:t>　　</a:t>
            </a:r>
            <a:r>
              <a:rPr kumimoji="1" lang="en-US" altLang="ja-JP" sz="1800" dirty="0">
                <a:solidFill>
                  <a:schemeClr val="tx1"/>
                </a:solidFill>
                <a:latin typeface="+mn-ea"/>
                <a:ea typeface="+mn-ea"/>
              </a:rPr>
              <a:t>※</a:t>
            </a:r>
            <a:r>
              <a:rPr kumimoji="1" lang="ja-JP" altLang="en-US" sz="1800" dirty="0">
                <a:solidFill>
                  <a:schemeClr val="tx1"/>
                </a:solidFill>
                <a:latin typeface="+mn-ea"/>
                <a:ea typeface="+mn-ea"/>
              </a:rPr>
              <a:t>表紙及び費用明細書はページ数に含みません。</a:t>
            </a:r>
            <a:endParaRPr kumimoji="1" lang="en-US" altLang="ja-JP" sz="1800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514350" indent="-285750">
              <a:buClrTx/>
              <a:buFont typeface="Wingdings" panose="05000000000000000000" pitchFamily="2" charset="2"/>
              <a:buChar char="l"/>
            </a:pPr>
            <a:r>
              <a:rPr kumimoji="1" lang="ja-JP" altLang="en-US" sz="1800" dirty="0">
                <a:solidFill>
                  <a:schemeClr val="tx1"/>
                </a:solidFill>
                <a:latin typeface="+mn-ea"/>
                <a:ea typeface="+mn-ea"/>
              </a:rPr>
              <a:t>専門用語等を使用する場合は、可能な限り一般的な表現に置き換えるなど、分かりやすい記載に努めてください。</a:t>
            </a:r>
            <a:endParaRPr kumimoji="1" lang="en-US" altLang="ja-JP" sz="1800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514350" indent="-285750">
              <a:buClrTx/>
              <a:buFont typeface="Wingdings" panose="05000000000000000000" pitchFamily="2" charset="2"/>
              <a:buChar char="l"/>
            </a:pPr>
            <a:r>
              <a:rPr kumimoji="1" lang="ja-JP" altLang="en-US" sz="1800" dirty="0">
                <a:solidFill>
                  <a:schemeClr val="tx1"/>
                </a:solidFill>
                <a:latin typeface="+mn-ea"/>
                <a:ea typeface="+mn-ea"/>
              </a:rPr>
              <a:t>オープンデータ公開方法については、データ容量の制限はありますが、和歌山市オープンデータカタログサイト（</a:t>
            </a:r>
            <a:r>
              <a:rPr kumimoji="1" lang="en-US" altLang="ja-JP" sz="1800" dirty="0">
                <a:solidFill>
                  <a:schemeClr val="tx1"/>
                </a:solidFill>
                <a:latin typeface="+mn-ea"/>
                <a:ea typeface="+mn-ea"/>
                <a:hlinkClick r:id="rId2"/>
              </a:rPr>
              <a:t>https://odcs.bodik.jp/302015/</a:t>
            </a:r>
            <a:r>
              <a:rPr kumimoji="1" lang="ja-JP" altLang="en-US" sz="1800" dirty="0">
                <a:solidFill>
                  <a:schemeClr val="tx1"/>
                </a:solidFill>
                <a:latin typeface="+mn-ea"/>
                <a:ea typeface="+mn-ea"/>
              </a:rPr>
              <a:t>）への掲載も可能です。</a:t>
            </a:r>
            <a:endParaRPr kumimoji="1" lang="en-US" altLang="ja-JP" sz="1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idx="12"/>
          </p:nvPr>
        </p:nvSpPr>
        <p:spPr>
          <a:xfrm>
            <a:off x="7677150" y="6492875"/>
            <a:ext cx="222885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z="1200" i="1" smtClean="0">
                <a:latin typeface="+mn-ea"/>
                <a:ea typeface="+mn-ea"/>
              </a:rPr>
              <a:t>10</a:t>
            </a:fld>
            <a:endParaRPr lang="ja-JP" altLang="en-US" sz="1200" i="1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48300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92;p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1900"/>
            </a:pPr>
            <a:r>
              <a:rPr lang="ja-JP" altLang="en-US" sz="1400" b="1" dirty="0">
                <a:latin typeface="+mn-ea"/>
                <a:ea typeface="+mn-ea"/>
                <a:cs typeface="Meiryo"/>
                <a:sym typeface="Meiryo"/>
              </a:rPr>
              <a:t>令和８年度　和歌山市データ共創型スマートシティ実証実験サポート事業</a:t>
            </a:r>
            <a:br>
              <a:rPr lang="ja-JP" altLang="en-US" sz="1400" b="1" dirty="0">
                <a:latin typeface="+mn-ea"/>
                <a:ea typeface="+mn-ea"/>
                <a:cs typeface="Meiryo"/>
                <a:sym typeface="Meiryo"/>
              </a:rPr>
            </a:br>
            <a:r>
              <a:rPr lang="ja-JP" altLang="en-US" sz="1400" b="1" dirty="0">
                <a:latin typeface="+mn-ea"/>
                <a:ea typeface="+mn-ea"/>
                <a:cs typeface="Meiryo"/>
                <a:sym typeface="Meiryo"/>
              </a:rPr>
              <a:t>実施計画書</a:t>
            </a: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682641"/>
              </p:ext>
            </p:extLst>
          </p:nvPr>
        </p:nvGraphicFramePr>
        <p:xfrm>
          <a:off x="128465" y="939801"/>
          <a:ext cx="9646502" cy="5853928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9646502">
                  <a:extLst>
                    <a:ext uri="{9D8B030D-6E8A-4147-A177-3AD203B41FA5}">
                      <a16:colId xmlns:a16="http://schemas.microsoft.com/office/drawing/2014/main" val="2100248215"/>
                    </a:ext>
                  </a:extLst>
                </a:gridCol>
              </a:tblGrid>
              <a:tr h="428488"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latin typeface="+mn-ea"/>
                          <a:ea typeface="+mn-ea"/>
                        </a:rPr>
                        <a:t>実証実験の概要　</a:t>
                      </a:r>
                      <a:r>
                        <a:rPr kumimoji="1" lang="en-US" altLang="ja-JP" sz="1400" b="1" dirty="0">
                          <a:latin typeface="+mn-ea"/>
                          <a:ea typeface="+mn-ea"/>
                        </a:rPr>
                        <a:t>※</a:t>
                      </a:r>
                      <a:r>
                        <a:rPr kumimoji="1" lang="ja-JP" altLang="en-US" sz="1400" b="1" dirty="0">
                          <a:latin typeface="+mn-ea"/>
                          <a:ea typeface="+mn-ea"/>
                        </a:rPr>
                        <a:t>簡潔に記載すること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409599"/>
                  </a:ext>
                </a:extLst>
              </a:tr>
              <a:tr h="4106337">
                <a:tc>
                  <a:txBody>
                    <a:bodyPr/>
                    <a:lstStyle/>
                    <a:p>
                      <a:r>
                        <a:rPr lang="ja-JP" altLang="en-US" sz="1400" b="0" dirty="0">
                          <a:solidFill>
                            <a:schemeClr val="tx1"/>
                          </a:solidFill>
                          <a:sym typeface="Meiryo"/>
                        </a:rPr>
                        <a:t>（１）実施する実証実験の内容</a:t>
                      </a:r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r>
                        <a:rPr lang="ja-JP" altLang="en-US" sz="1400" b="0" dirty="0">
                          <a:solidFill>
                            <a:schemeClr val="tx1"/>
                          </a:solidFill>
                          <a:sym typeface="Meiryo"/>
                        </a:rPr>
                        <a:t>実施内容（概略）：</a:t>
                      </a:r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r>
                        <a:rPr lang="ja-JP" altLang="en-US" sz="1400" b="0" dirty="0">
                          <a:solidFill>
                            <a:schemeClr val="tx1"/>
                          </a:solidFill>
                          <a:sym typeface="Meiryo"/>
                        </a:rPr>
                        <a:t>実施場所：　　</a:t>
                      </a:r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r>
                        <a:rPr lang="ja-JP" altLang="en-US" sz="1400" b="0" dirty="0">
                          <a:solidFill>
                            <a:schemeClr val="tx1"/>
                          </a:solidFill>
                          <a:sym typeface="Meiryo"/>
                        </a:rPr>
                        <a:t>実施期間：</a:t>
                      </a:r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r>
                        <a:rPr lang="ja-JP" altLang="en-US" sz="1400" b="0" dirty="0">
                          <a:solidFill>
                            <a:schemeClr val="tx1"/>
                          </a:solidFill>
                          <a:sym typeface="Meiryo"/>
                        </a:rPr>
                        <a:t>（２）期待される効果（解決される課題）</a:t>
                      </a:r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r>
                        <a:rPr lang="ja-JP" altLang="en-US" sz="1400" b="0" dirty="0">
                          <a:solidFill>
                            <a:schemeClr val="tx1"/>
                          </a:solidFill>
                          <a:sym typeface="Meiryo"/>
                        </a:rPr>
                        <a:t>（３）スケジュール　（スライド</a:t>
                      </a:r>
                      <a:r>
                        <a:rPr lang="en-US" altLang="ja-JP" sz="1400" b="0" dirty="0">
                          <a:solidFill>
                            <a:schemeClr val="tx1"/>
                          </a:solidFill>
                          <a:sym typeface="Meiryo"/>
                        </a:rPr>
                        <a:t>P.3</a:t>
                      </a:r>
                      <a:r>
                        <a:rPr lang="ja-JP" altLang="en-US" sz="1400" b="0" dirty="0">
                          <a:solidFill>
                            <a:schemeClr val="tx1"/>
                          </a:solidFill>
                          <a:sym typeface="Meiryo"/>
                        </a:rPr>
                        <a:t>のとおり）</a:t>
                      </a:r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r>
                        <a:rPr lang="ja-JP" altLang="en-US" sz="1400" b="0" dirty="0">
                          <a:solidFill>
                            <a:schemeClr val="tx1"/>
                          </a:solidFill>
                          <a:sym typeface="Meiryo"/>
                        </a:rPr>
                        <a:t>（４）実施内容の新規性</a:t>
                      </a:r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r>
                        <a:rPr lang="ja-JP" altLang="en-US" sz="1400" b="0" dirty="0">
                          <a:solidFill>
                            <a:schemeClr val="tx1"/>
                          </a:solidFill>
                          <a:sym typeface="Meiryo"/>
                        </a:rPr>
                        <a:t>（５）実現可能性（法令適合性等）</a:t>
                      </a:r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endParaRPr lang="en-US" altLang="ja-JP" sz="1400" b="0" dirty="0">
                        <a:solidFill>
                          <a:schemeClr val="tx1"/>
                        </a:solidFill>
                        <a:sym typeface="Meiryo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96722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altLang="ja-JP" smtClean="0"/>
              <a:pPr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60002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92;p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1900"/>
            </a:pPr>
            <a:r>
              <a:rPr lang="ja-JP" altLang="en-US" sz="1400" b="1" dirty="0">
                <a:latin typeface="+mn-ea"/>
                <a:ea typeface="+mn-ea"/>
                <a:cs typeface="Meiryo"/>
                <a:sym typeface="Meiryo"/>
              </a:rPr>
              <a:t>令和８年度　</a:t>
            </a:r>
            <a:r>
              <a:rPr lang="ja-JP" altLang="en-US" dirty="0">
                <a:cs typeface="Meiryo"/>
                <a:sym typeface="Meiryo"/>
              </a:rPr>
              <a:t>和歌山市データ共創型スマートシティ</a:t>
            </a:r>
            <a:r>
              <a:rPr lang="ja-JP" altLang="en-US" sz="1400" b="1" dirty="0">
                <a:latin typeface="+mn-ea"/>
                <a:ea typeface="+mn-ea"/>
                <a:cs typeface="Meiryo"/>
                <a:sym typeface="Meiryo"/>
              </a:rPr>
              <a:t>実証実験サポート事業</a:t>
            </a:r>
            <a:br>
              <a:rPr lang="ja-JP" altLang="en-US" sz="1400" b="1" dirty="0">
                <a:latin typeface="+mn-ea"/>
                <a:ea typeface="+mn-ea"/>
                <a:cs typeface="Meiryo"/>
                <a:sym typeface="Meiryo"/>
              </a:rPr>
            </a:br>
            <a:r>
              <a:rPr lang="ja-JP" altLang="en-US" sz="1400" b="1" dirty="0">
                <a:latin typeface="+mn-ea"/>
                <a:ea typeface="+mn-ea"/>
                <a:cs typeface="Meiryo"/>
                <a:sym typeface="Meiryo"/>
              </a:rPr>
              <a:t>実施計画書</a:t>
            </a: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281102"/>
              </p:ext>
            </p:extLst>
          </p:nvPr>
        </p:nvGraphicFramePr>
        <p:xfrm>
          <a:off x="126907" y="908720"/>
          <a:ext cx="9648000" cy="5760000"/>
        </p:xfrm>
        <a:graphic>
          <a:graphicData uri="http://schemas.openxmlformats.org/drawingml/2006/table">
            <a:tbl>
              <a:tblPr firstRow="1" bandRow="1">
                <a:tableStyleId>{69F0F748-7AA5-4B90-91AD-3F4FFDBD375E}</a:tableStyleId>
              </a:tblPr>
              <a:tblGrid>
                <a:gridCol w="9648000">
                  <a:extLst>
                    <a:ext uri="{9D8B030D-6E8A-4147-A177-3AD203B41FA5}">
                      <a16:colId xmlns:a16="http://schemas.microsoft.com/office/drawing/2014/main" val="3560432081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解決すべき地域課題もしくは向上させるべき魅力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8192607"/>
                  </a:ext>
                </a:extLst>
              </a:tr>
              <a:tr h="244800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24573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4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期待される効果（解決される課題もしくは向上させる魅力）</a:t>
                      </a:r>
                    </a:p>
                  </a:txBody>
                  <a:tcPr anchor="ctr">
                    <a:solidFill>
                      <a:srgbClr val="649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5579211"/>
                  </a:ext>
                </a:extLst>
              </a:tr>
              <a:tr h="244800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7572147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altLang="ja-JP" smtClean="0"/>
              <a:pPr/>
              <a:t>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64792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275386"/>
              </p:ext>
            </p:extLst>
          </p:nvPr>
        </p:nvGraphicFramePr>
        <p:xfrm>
          <a:off x="129000" y="908720"/>
          <a:ext cx="9648000" cy="432000"/>
        </p:xfrm>
        <a:graphic>
          <a:graphicData uri="http://schemas.openxmlformats.org/drawingml/2006/table">
            <a:tbl>
              <a:tblPr firstRow="1" bandRow="1">
                <a:tableStyleId>{69F0F748-7AA5-4B90-91AD-3F4FFDBD375E}</a:tableStyleId>
              </a:tblPr>
              <a:tblGrid>
                <a:gridCol w="9648000">
                  <a:extLst>
                    <a:ext uri="{9D8B030D-6E8A-4147-A177-3AD203B41FA5}">
                      <a16:colId xmlns:a16="http://schemas.microsoft.com/office/drawing/2014/main" val="3560432081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スケジュール　</a:t>
                      </a:r>
                      <a:r>
                        <a:rPr lang="en-US" altLang="ja-JP" sz="105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※</a:t>
                      </a:r>
                      <a:r>
                        <a:rPr lang="ja-JP" altLang="en-US" sz="105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期間：採択決定日もしくは交付決定日～令和</a:t>
                      </a:r>
                      <a:r>
                        <a:rPr lang="en-US" altLang="ja-JP" sz="105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9</a:t>
                      </a:r>
                      <a:r>
                        <a:rPr lang="ja-JP" altLang="en-US" sz="105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年</a:t>
                      </a:r>
                      <a:r>
                        <a:rPr lang="en-US" altLang="ja-JP" sz="105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2</a:t>
                      </a:r>
                      <a:r>
                        <a:rPr lang="ja-JP" altLang="en-US" sz="105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月</a:t>
                      </a:r>
                      <a:r>
                        <a:rPr lang="en-US" altLang="ja-JP" sz="1050" b="1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28</a:t>
                      </a:r>
                      <a:r>
                        <a:rPr lang="ja-JP" altLang="en-US" sz="1050" b="1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日</a:t>
                      </a:r>
                      <a:endParaRPr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Meiryo"/>
                        <a:sym typeface="Meiryo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8192607"/>
                  </a:ext>
                </a:extLst>
              </a:tr>
            </a:tbl>
          </a:graphicData>
        </a:graphic>
      </p:graphicFrame>
      <p:sp>
        <p:nvSpPr>
          <p:cNvPr id="27" name="Google Shape;92;p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1900"/>
            </a:pPr>
            <a:r>
              <a:rPr lang="ja-JP" altLang="en-US" sz="1400" b="1" dirty="0">
                <a:cs typeface="Meiryo"/>
                <a:sym typeface="Meiryo"/>
              </a:rPr>
              <a:t>令和８年度　和歌山市</a:t>
            </a:r>
            <a:r>
              <a:rPr lang="ja-JP" altLang="en-US" dirty="0">
                <a:cs typeface="Meiryo"/>
                <a:sym typeface="Meiryo"/>
              </a:rPr>
              <a:t>データ共創型</a:t>
            </a:r>
            <a:r>
              <a:rPr lang="ja-JP" altLang="en-US" sz="1400" b="1" dirty="0">
                <a:cs typeface="Meiryo"/>
                <a:sym typeface="Meiryo"/>
              </a:rPr>
              <a:t>スマートシティ実証実験サポート事業</a:t>
            </a:r>
            <a:br>
              <a:rPr lang="ja-JP" altLang="en-US" sz="1400" b="1" dirty="0">
                <a:cs typeface="Meiryo"/>
                <a:sym typeface="Meiryo"/>
              </a:rPr>
            </a:br>
            <a:r>
              <a:rPr lang="ja-JP" altLang="en-US" sz="1400" b="1" dirty="0">
                <a:cs typeface="Meiryo"/>
                <a:sym typeface="Meiryo"/>
              </a:rPr>
              <a:t>実施計画書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mtClean="0"/>
              <a:t>3</a:t>
            </a:fld>
            <a:endParaRPr lang="ja-JP" altLang="en-US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BBA191C6-5575-1F28-E31A-1BF6ED4D9E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941062"/>
              </p:ext>
            </p:extLst>
          </p:nvPr>
        </p:nvGraphicFramePr>
        <p:xfrm>
          <a:off x="128464" y="1484784"/>
          <a:ext cx="9648002" cy="46179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78286">
                  <a:extLst>
                    <a:ext uri="{9D8B030D-6E8A-4147-A177-3AD203B41FA5}">
                      <a16:colId xmlns:a16="http://schemas.microsoft.com/office/drawing/2014/main" val="2888197740"/>
                    </a:ext>
                  </a:extLst>
                </a:gridCol>
                <a:gridCol w="1378286">
                  <a:extLst>
                    <a:ext uri="{9D8B030D-6E8A-4147-A177-3AD203B41FA5}">
                      <a16:colId xmlns:a16="http://schemas.microsoft.com/office/drawing/2014/main" val="1443756714"/>
                    </a:ext>
                  </a:extLst>
                </a:gridCol>
                <a:gridCol w="1378286">
                  <a:extLst>
                    <a:ext uri="{9D8B030D-6E8A-4147-A177-3AD203B41FA5}">
                      <a16:colId xmlns:a16="http://schemas.microsoft.com/office/drawing/2014/main" val="1632459423"/>
                    </a:ext>
                  </a:extLst>
                </a:gridCol>
                <a:gridCol w="1378286">
                  <a:extLst>
                    <a:ext uri="{9D8B030D-6E8A-4147-A177-3AD203B41FA5}">
                      <a16:colId xmlns:a16="http://schemas.microsoft.com/office/drawing/2014/main" val="2016226806"/>
                    </a:ext>
                  </a:extLst>
                </a:gridCol>
                <a:gridCol w="1378286">
                  <a:extLst>
                    <a:ext uri="{9D8B030D-6E8A-4147-A177-3AD203B41FA5}">
                      <a16:colId xmlns:a16="http://schemas.microsoft.com/office/drawing/2014/main" val="3620122790"/>
                    </a:ext>
                  </a:extLst>
                </a:gridCol>
                <a:gridCol w="1378286">
                  <a:extLst>
                    <a:ext uri="{9D8B030D-6E8A-4147-A177-3AD203B41FA5}">
                      <a16:colId xmlns:a16="http://schemas.microsoft.com/office/drawing/2014/main" val="971757276"/>
                    </a:ext>
                  </a:extLst>
                </a:gridCol>
                <a:gridCol w="1378286">
                  <a:extLst>
                    <a:ext uri="{9D8B030D-6E8A-4147-A177-3AD203B41FA5}">
                      <a16:colId xmlns:a16="http://schemas.microsoft.com/office/drawing/2014/main" val="1705708069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9</a:t>
                      </a:r>
                      <a:r>
                        <a:rPr kumimoji="1" lang="ja-JP" altLang="en-US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10</a:t>
                      </a:r>
                      <a:r>
                        <a:rPr kumimoji="1" lang="ja-JP" altLang="en-US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11</a:t>
                      </a:r>
                      <a:r>
                        <a:rPr kumimoji="1" lang="ja-JP" altLang="en-US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12</a:t>
                      </a:r>
                      <a:r>
                        <a:rPr kumimoji="1" lang="ja-JP" altLang="en-US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1</a:t>
                      </a:r>
                      <a:r>
                        <a:rPr kumimoji="1" lang="ja-JP" altLang="en-US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2</a:t>
                      </a:r>
                      <a:r>
                        <a:rPr kumimoji="1" lang="ja-JP" altLang="en-US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9239931"/>
                  </a:ext>
                </a:extLst>
              </a:tr>
              <a:tr h="851576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539369"/>
                  </a:ext>
                </a:extLst>
              </a:tr>
              <a:tr h="851576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9437746"/>
                  </a:ext>
                </a:extLst>
              </a:tr>
              <a:tr h="851576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9480497"/>
                  </a:ext>
                </a:extLst>
              </a:tr>
              <a:tr h="851576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3565838"/>
                  </a:ext>
                </a:extLst>
              </a:tr>
              <a:tr h="851576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3860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4999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表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925649"/>
              </p:ext>
            </p:extLst>
          </p:nvPr>
        </p:nvGraphicFramePr>
        <p:xfrm>
          <a:off x="129000" y="908720"/>
          <a:ext cx="9648000" cy="5760000"/>
        </p:xfrm>
        <a:graphic>
          <a:graphicData uri="http://schemas.openxmlformats.org/drawingml/2006/table">
            <a:tbl>
              <a:tblPr firstRow="1" bandRow="1">
                <a:tableStyleId>{69F0F748-7AA5-4B90-91AD-3F4FFDBD375E}</a:tableStyleId>
              </a:tblPr>
              <a:tblGrid>
                <a:gridCol w="9648000">
                  <a:extLst>
                    <a:ext uri="{9D8B030D-6E8A-4147-A177-3AD203B41FA5}">
                      <a16:colId xmlns:a16="http://schemas.microsoft.com/office/drawing/2014/main" val="3560432081"/>
                    </a:ext>
                  </a:extLst>
                </a:gridCol>
              </a:tblGrid>
              <a:tr h="443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実施内容（詳細）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26363"/>
                  </a:ext>
                </a:extLst>
              </a:tr>
              <a:tr h="243620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3167867"/>
                  </a:ext>
                </a:extLst>
              </a:tr>
              <a:tr h="443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実施内容の新規性　</a:t>
                      </a:r>
                      <a:r>
                        <a:rPr lang="en-US" altLang="ja-JP" sz="12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※</a:t>
                      </a:r>
                      <a:r>
                        <a:rPr lang="ja-JP" altLang="en-US" sz="12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特に新規的・先進的な事項を記載すること</a:t>
                      </a:r>
                    </a:p>
                  </a:txBody>
                  <a:tcPr anchor="ctr">
                    <a:solidFill>
                      <a:srgbClr val="649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192607"/>
                  </a:ext>
                </a:extLst>
              </a:tr>
              <a:tr h="243620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245734"/>
                  </a:ext>
                </a:extLst>
              </a:tr>
            </a:tbl>
          </a:graphicData>
        </a:graphic>
      </p:graphicFrame>
      <p:sp>
        <p:nvSpPr>
          <p:cNvPr id="27" name="Google Shape;92;p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1900"/>
            </a:pPr>
            <a:r>
              <a:rPr lang="ja-JP" altLang="en-US" sz="1400" b="1" dirty="0">
                <a:cs typeface="Meiryo"/>
                <a:sym typeface="Meiryo"/>
              </a:rPr>
              <a:t>令和８年度　和歌山市</a:t>
            </a:r>
            <a:r>
              <a:rPr lang="ja-JP" altLang="en-US" dirty="0">
                <a:cs typeface="Meiryo"/>
                <a:sym typeface="Meiryo"/>
              </a:rPr>
              <a:t>データ共創型</a:t>
            </a:r>
            <a:r>
              <a:rPr lang="ja-JP" altLang="en-US" sz="1400" b="1" dirty="0">
                <a:cs typeface="Meiryo"/>
                <a:sym typeface="Meiryo"/>
              </a:rPr>
              <a:t>スマートシティ実証実験サポート事業</a:t>
            </a:r>
            <a:br>
              <a:rPr lang="ja-JP" altLang="en-US" sz="1400" b="1" dirty="0">
                <a:cs typeface="Meiryo"/>
                <a:sym typeface="Meiryo"/>
              </a:rPr>
            </a:br>
            <a:r>
              <a:rPr lang="ja-JP" altLang="en-US" sz="1400" b="1" dirty="0">
                <a:cs typeface="Meiryo"/>
                <a:sym typeface="Meiryo"/>
              </a:rPr>
              <a:t>実施計画書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mtClean="0"/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41149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92;p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1900"/>
            </a:pPr>
            <a:r>
              <a:rPr lang="ja-JP" altLang="en-US" sz="1400" b="1" dirty="0">
                <a:cs typeface="Meiryo"/>
                <a:sym typeface="Meiryo"/>
              </a:rPr>
              <a:t>令和８年度　和歌山市</a:t>
            </a:r>
            <a:r>
              <a:rPr lang="ja-JP" altLang="en-US" dirty="0">
                <a:cs typeface="Meiryo"/>
                <a:sym typeface="Meiryo"/>
              </a:rPr>
              <a:t>データ共創型</a:t>
            </a:r>
            <a:r>
              <a:rPr lang="ja-JP" altLang="en-US" sz="1400" b="1" dirty="0">
                <a:cs typeface="Meiryo"/>
                <a:sym typeface="Meiryo"/>
              </a:rPr>
              <a:t>スマートシティ実証実験サポート事業</a:t>
            </a:r>
            <a:br>
              <a:rPr lang="ja-JP" altLang="en-US" sz="1400" b="1" dirty="0">
                <a:cs typeface="Meiryo"/>
                <a:sym typeface="Meiryo"/>
              </a:rPr>
            </a:br>
            <a:r>
              <a:rPr lang="ja-JP" altLang="en-US" sz="1400" b="1" dirty="0">
                <a:cs typeface="Meiryo"/>
                <a:sym typeface="Meiryo"/>
              </a:rPr>
              <a:t>実施計画書</a:t>
            </a:r>
          </a:p>
        </p:txBody>
      </p:sp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156161"/>
              </p:ext>
            </p:extLst>
          </p:nvPr>
        </p:nvGraphicFramePr>
        <p:xfrm>
          <a:off x="126907" y="908720"/>
          <a:ext cx="9648000" cy="5760000"/>
        </p:xfrm>
        <a:graphic>
          <a:graphicData uri="http://schemas.openxmlformats.org/drawingml/2006/table">
            <a:tbl>
              <a:tblPr firstRow="1" bandRow="1">
                <a:tableStyleId>{69F0F748-7AA5-4B90-91AD-3F4FFDBD375E}</a:tableStyleId>
              </a:tblPr>
              <a:tblGrid>
                <a:gridCol w="9648000">
                  <a:extLst>
                    <a:ext uri="{9D8B030D-6E8A-4147-A177-3AD203B41FA5}">
                      <a16:colId xmlns:a16="http://schemas.microsoft.com/office/drawing/2014/main" val="3560432081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4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実施体制　</a:t>
                      </a:r>
                      <a:r>
                        <a:rPr lang="en-US" altLang="ja-JP" sz="12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※</a:t>
                      </a:r>
                      <a:r>
                        <a:rPr lang="ja-JP" altLang="en-US" sz="12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協力者を含めた体制図（組織図）を掲載し、役割分担を明記すること</a:t>
                      </a:r>
                    </a:p>
                  </a:txBody>
                  <a:tcPr anchor="ctr">
                    <a:solidFill>
                      <a:srgbClr val="649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5579211"/>
                  </a:ext>
                </a:extLst>
              </a:tr>
              <a:tr h="532800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7572147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altLang="ja-JP" smtClean="0"/>
              <a:pPr/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32382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92;p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1900"/>
            </a:pPr>
            <a:r>
              <a:rPr lang="ja-JP" altLang="en-US" sz="1400" b="1" dirty="0">
                <a:cs typeface="Meiryo"/>
                <a:sym typeface="Meiryo"/>
              </a:rPr>
              <a:t>令和８年度　和歌山市</a:t>
            </a:r>
            <a:r>
              <a:rPr lang="ja-JP" altLang="en-US" dirty="0">
                <a:cs typeface="Meiryo"/>
                <a:sym typeface="Meiryo"/>
              </a:rPr>
              <a:t>データ共創型</a:t>
            </a:r>
            <a:r>
              <a:rPr lang="ja-JP" altLang="en-US" sz="1400" b="1" dirty="0">
                <a:cs typeface="Meiryo"/>
                <a:sym typeface="Meiryo"/>
              </a:rPr>
              <a:t>スマートシティ実証実験サポート事業</a:t>
            </a:r>
            <a:br>
              <a:rPr lang="ja-JP" altLang="en-US" sz="1400" b="1" dirty="0">
                <a:cs typeface="Meiryo"/>
                <a:sym typeface="Meiryo"/>
              </a:rPr>
            </a:br>
            <a:r>
              <a:rPr lang="ja-JP" altLang="en-US" sz="1400" b="1" dirty="0">
                <a:cs typeface="Meiryo"/>
                <a:sym typeface="Meiryo"/>
              </a:rPr>
              <a:t>実施計画書</a:t>
            </a:r>
          </a:p>
        </p:txBody>
      </p:sp>
      <p:graphicFrame>
        <p:nvGraphicFramePr>
          <p:cNvPr id="18" name="表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384052"/>
              </p:ext>
            </p:extLst>
          </p:nvPr>
        </p:nvGraphicFramePr>
        <p:xfrm>
          <a:off x="129000" y="908720"/>
          <a:ext cx="9648000" cy="5760000"/>
        </p:xfrm>
        <a:graphic>
          <a:graphicData uri="http://schemas.openxmlformats.org/drawingml/2006/table">
            <a:tbl>
              <a:tblPr firstRow="1" bandRow="1">
                <a:tableStyleId>{69F0F748-7AA5-4B90-91AD-3F4FFDBD375E}</a:tableStyleId>
              </a:tblPr>
              <a:tblGrid>
                <a:gridCol w="9648000">
                  <a:extLst>
                    <a:ext uri="{9D8B030D-6E8A-4147-A177-3AD203B41FA5}">
                      <a16:colId xmlns:a16="http://schemas.microsoft.com/office/drawing/2014/main" val="3560432081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本市をフィールドに実証実験する意義・効果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8192607"/>
                  </a:ext>
                </a:extLst>
              </a:tr>
              <a:tr h="244800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24573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4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実証実験を必要とする理由</a:t>
                      </a:r>
                    </a:p>
                  </a:txBody>
                  <a:tcPr anchor="ctr">
                    <a:solidFill>
                      <a:srgbClr val="649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068312"/>
                  </a:ext>
                </a:extLst>
              </a:tr>
              <a:tr h="244800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398405"/>
                  </a:ext>
                </a:extLst>
              </a:tr>
            </a:tbl>
          </a:graphicData>
        </a:graphic>
      </p:graphicFrame>
      <p:sp>
        <p:nvSpPr>
          <p:cNvPr id="3" name="スライド番号プレースホルダー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altLang="ja-JP" smtClean="0"/>
              <a:pPr/>
              <a:t>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40475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92;p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1900"/>
            </a:pPr>
            <a:r>
              <a:rPr lang="ja-JP" altLang="en-US" sz="1400" b="1" dirty="0">
                <a:cs typeface="Meiryo"/>
                <a:sym typeface="Meiryo"/>
              </a:rPr>
              <a:t>令和８年度　和歌山市</a:t>
            </a:r>
            <a:r>
              <a:rPr lang="ja-JP" altLang="en-US" dirty="0">
                <a:cs typeface="Meiryo"/>
                <a:sym typeface="Meiryo"/>
              </a:rPr>
              <a:t>データ共創型ス</a:t>
            </a:r>
            <a:r>
              <a:rPr lang="ja-JP" altLang="en-US" sz="1400" b="1" dirty="0">
                <a:cs typeface="Meiryo"/>
                <a:sym typeface="Meiryo"/>
              </a:rPr>
              <a:t>マートシティ実証実験サポート事業</a:t>
            </a:r>
            <a:br>
              <a:rPr lang="en-US" altLang="ja-JP" sz="1400" b="1" dirty="0">
                <a:cs typeface="Meiryo"/>
                <a:sym typeface="Meiryo"/>
              </a:rPr>
            </a:br>
            <a:r>
              <a:rPr lang="ja-JP" altLang="en-US" sz="1400" b="1" dirty="0">
                <a:cs typeface="Meiryo"/>
                <a:sym typeface="Meiryo"/>
              </a:rPr>
              <a:t>実施計画書</a:t>
            </a:r>
          </a:p>
        </p:txBody>
      </p:sp>
      <p:graphicFrame>
        <p:nvGraphicFramePr>
          <p:cNvPr id="14" name="表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187848"/>
              </p:ext>
            </p:extLst>
          </p:nvPr>
        </p:nvGraphicFramePr>
        <p:xfrm>
          <a:off x="129000" y="908720"/>
          <a:ext cx="9648000" cy="5760000"/>
        </p:xfrm>
        <a:graphic>
          <a:graphicData uri="http://schemas.openxmlformats.org/drawingml/2006/table">
            <a:tbl>
              <a:tblPr firstRow="1" bandRow="1">
                <a:tableStyleId>{69F0F748-7AA5-4B90-91AD-3F4FFDBD375E}</a:tableStyleId>
              </a:tblPr>
              <a:tblGrid>
                <a:gridCol w="9648000">
                  <a:extLst>
                    <a:ext uri="{9D8B030D-6E8A-4147-A177-3AD203B41FA5}">
                      <a16:colId xmlns:a16="http://schemas.microsoft.com/office/drawing/2014/main" val="3560432081"/>
                    </a:ext>
                  </a:extLst>
                </a:gridCol>
              </a:tblGrid>
              <a:tr h="4430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実現可能性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8192607"/>
                  </a:ext>
                </a:extLst>
              </a:tr>
              <a:tr h="17723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【</a:t>
                      </a:r>
                      <a:r>
                        <a:rPr lang="ja-JP" altLang="en-US" sz="14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実装にあたって現時点で考えられる課題</a:t>
                      </a:r>
                      <a:r>
                        <a:rPr lang="zh-TW" altLang="en-US" sz="14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（法令適合性等）</a:t>
                      </a:r>
                      <a:r>
                        <a:rPr lang="en-US" altLang="ja-JP" sz="14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】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endParaRPr lang="en-US" altLang="ja-JP" sz="14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Meiryo"/>
                        <a:sym typeface="Meiryo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245734"/>
                  </a:ext>
                </a:extLst>
              </a:tr>
              <a:tr h="17723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【</a:t>
                      </a:r>
                      <a:r>
                        <a:rPr lang="ja-JP" altLang="en-US" sz="14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必要となる技術・人材</a:t>
                      </a:r>
                      <a:r>
                        <a:rPr lang="en-US" altLang="ja-JP" sz="14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】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endParaRPr lang="en-US" altLang="ja-JP" sz="14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Meiryo"/>
                        <a:sym typeface="Meiryo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319838"/>
                  </a:ext>
                </a:extLst>
              </a:tr>
              <a:tr h="17723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【</a:t>
                      </a:r>
                      <a:r>
                        <a:rPr lang="ja-JP" altLang="en-US" sz="14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発生する費用</a:t>
                      </a:r>
                      <a:r>
                        <a:rPr lang="en-US" altLang="ja-JP" sz="1400" baseline="300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※</a:t>
                      </a:r>
                      <a:r>
                        <a:rPr lang="ja-JP" altLang="en-US" sz="14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 </a:t>
                      </a:r>
                      <a:r>
                        <a:rPr lang="en-US" altLang="ja-JP" sz="14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/</a:t>
                      </a:r>
                      <a:r>
                        <a:rPr lang="ja-JP" altLang="en-US" sz="14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 考えられる財源 </a:t>
                      </a:r>
                      <a:r>
                        <a:rPr lang="en-US" altLang="ja-JP" sz="14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/</a:t>
                      </a:r>
                      <a:r>
                        <a:rPr lang="ja-JP" altLang="en-US" sz="14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コストダウンに対する考え方</a:t>
                      </a:r>
                      <a:r>
                        <a:rPr lang="en-US" altLang="ja-JP" sz="14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】</a:t>
                      </a:r>
                      <a:r>
                        <a:rPr lang="ja-JP" altLang="en-US" sz="14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 　</a:t>
                      </a:r>
                      <a:r>
                        <a:rPr lang="en-US" altLang="ja-JP" sz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※</a:t>
                      </a:r>
                      <a:r>
                        <a:rPr lang="ja-JP" altLang="en-US" sz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現在想定する費用明細書を添付すること。</a:t>
                      </a:r>
                      <a:endParaRPr lang="en-US" altLang="ja-JP" sz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Meiryo"/>
                        <a:sym typeface="Meiryo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endParaRPr lang="en-US" altLang="ja-JP" sz="14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Meiryo"/>
                        <a:sym typeface="Meiryo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057645"/>
                  </a:ext>
                </a:extLst>
              </a:tr>
            </a:tbl>
          </a:graphicData>
        </a:graphic>
      </p:graphicFrame>
      <p:sp>
        <p:nvSpPr>
          <p:cNvPr id="3" name="スライド番号プレースホルダー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altLang="ja-JP" smtClean="0"/>
              <a:pPr/>
              <a:t>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39348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92;p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1900"/>
            </a:pPr>
            <a:r>
              <a:rPr lang="ja-JP" altLang="en-US" sz="1400" b="1" dirty="0">
                <a:cs typeface="Meiryo"/>
                <a:sym typeface="Meiryo"/>
              </a:rPr>
              <a:t>令和８年度　和歌山市</a:t>
            </a:r>
            <a:r>
              <a:rPr lang="ja-JP" altLang="en-US" dirty="0">
                <a:cs typeface="Meiryo"/>
                <a:sym typeface="Meiryo"/>
              </a:rPr>
              <a:t>データ共創型</a:t>
            </a:r>
            <a:r>
              <a:rPr lang="ja-JP" altLang="en-US" sz="1400" b="1" dirty="0">
                <a:cs typeface="Meiryo"/>
                <a:sym typeface="Meiryo"/>
              </a:rPr>
              <a:t>スマートシティ実証実験サポート事業</a:t>
            </a:r>
            <a:br>
              <a:rPr lang="en-US" altLang="ja-JP" sz="1400" b="1" dirty="0">
                <a:cs typeface="Meiryo"/>
                <a:sym typeface="Meiryo"/>
              </a:rPr>
            </a:br>
            <a:r>
              <a:rPr lang="ja-JP" altLang="en-US" sz="1400" b="1" dirty="0">
                <a:cs typeface="Meiryo"/>
                <a:sym typeface="Meiryo"/>
              </a:rPr>
              <a:t>実施計画書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altLang="ja-JP" smtClean="0"/>
              <a:pPr/>
              <a:t>8</a:t>
            </a:fld>
            <a:endParaRPr lang="ja-JP" altLang="en-US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988092"/>
              </p:ext>
            </p:extLst>
          </p:nvPr>
        </p:nvGraphicFramePr>
        <p:xfrm>
          <a:off x="129000" y="908720"/>
          <a:ext cx="9648000" cy="5760000"/>
        </p:xfrm>
        <a:graphic>
          <a:graphicData uri="http://schemas.openxmlformats.org/drawingml/2006/table">
            <a:tbl>
              <a:tblPr firstRow="1" bandRow="1">
                <a:tableStyleId>{69F0F748-7AA5-4B90-91AD-3F4FFDBD375E}</a:tableStyleId>
              </a:tblPr>
              <a:tblGrid>
                <a:gridCol w="9648000">
                  <a:extLst>
                    <a:ext uri="{9D8B030D-6E8A-4147-A177-3AD203B41FA5}">
                      <a16:colId xmlns:a16="http://schemas.microsoft.com/office/drawing/2014/main" val="2342595575"/>
                    </a:ext>
                  </a:extLst>
                </a:gridCol>
              </a:tblGrid>
              <a:tr h="4170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4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将来性　</a:t>
                      </a:r>
                      <a:r>
                        <a:rPr lang="en-US" altLang="ja-JP" sz="12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※</a:t>
                      </a:r>
                      <a:r>
                        <a:rPr lang="ja-JP" altLang="en-US" sz="12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具体的な実装時期、実装後</a:t>
                      </a:r>
                      <a:r>
                        <a:rPr lang="en-US" altLang="ja-JP" sz="12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(</a:t>
                      </a:r>
                      <a:r>
                        <a:rPr lang="ja-JP" altLang="en-US" sz="12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本格運用後</a:t>
                      </a:r>
                      <a:r>
                        <a:rPr lang="en-US" altLang="ja-JP" sz="12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)</a:t>
                      </a:r>
                      <a:r>
                        <a:rPr lang="ja-JP" altLang="en-US" sz="12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の発展性、横展開、持続可能性について記載すること。</a:t>
                      </a:r>
                    </a:p>
                  </a:txBody>
                  <a:tcPr anchor="ctr">
                    <a:solidFill>
                      <a:srgbClr val="649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779912"/>
                  </a:ext>
                </a:extLst>
              </a:tr>
              <a:tr h="246294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783174"/>
                  </a:ext>
                </a:extLst>
              </a:tr>
              <a:tr h="4170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4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データ共創・利活用　</a:t>
                      </a:r>
                      <a:r>
                        <a:rPr lang="en-US" altLang="ja-JP" sz="12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※</a:t>
                      </a:r>
                      <a:r>
                        <a:rPr lang="ja-JP" altLang="en-US" sz="12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オープンデータ基本指針（</a:t>
                      </a:r>
                      <a:r>
                        <a:rPr lang="ja-JP" altLang="en-US" sz="12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本文</a:t>
                      </a:r>
                      <a:r>
                        <a:rPr lang="ja-JP" altLang="en-US" sz="12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、</a:t>
                      </a:r>
                      <a:r>
                        <a:rPr lang="ja-JP" altLang="en-US" sz="12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概要</a:t>
                      </a:r>
                      <a:r>
                        <a:rPr lang="ja-JP" altLang="en-US" sz="12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）を参考に、</a:t>
                      </a:r>
                      <a:r>
                        <a:rPr kumimoji="1" lang="ja-JP" altLang="en-US" sz="12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游ゴシック"/>
                          <a:sym typeface="Arial"/>
                        </a:rPr>
                        <a:t>データ内容、形式、二次利用ルールや公開方法等を</a:t>
                      </a:r>
                      <a:r>
                        <a:rPr lang="ja-JP" altLang="en-US" sz="1200" b="1" i="0" u="none" strike="noStrike" cap="none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Meiryo"/>
                          <a:sym typeface="Meiryo"/>
                        </a:rPr>
                        <a:t>記載すること</a:t>
                      </a:r>
                      <a:endParaRPr lang="ja-JP" altLang="en-US" sz="1400" b="1" i="0" u="none" strike="noStrike" cap="none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Meiryo"/>
                        <a:sym typeface="Meiryo"/>
                      </a:endParaRPr>
                    </a:p>
                  </a:txBody>
                  <a:tcPr anchor="ctr">
                    <a:solidFill>
                      <a:srgbClr val="649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100155"/>
                  </a:ext>
                </a:extLst>
              </a:tr>
              <a:tr h="246294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9143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8295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ユーザー定義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496FF"/>
      </a:accent1>
      <a:accent2>
        <a:srgbClr val="96C8FF"/>
      </a:accent2>
      <a:accent3>
        <a:srgbClr val="C8E1FF"/>
      </a:accent3>
      <a:accent4>
        <a:srgbClr val="C8C8C8"/>
      </a:accent4>
      <a:accent5>
        <a:srgbClr val="A5A5A5"/>
      </a:accent5>
      <a:accent6>
        <a:srgbClr val="646464"/>
      </a:accent6>
      <a:hlink>
        <a:srgbClr val="FE9999"/>
      </a:hlink>
      <a:folHlink>
        <a:srgbClr val="D7B5C6"/>
      </a:folHlink>
    </a:clrScheme>
    <a:fontScheme name="ユーザー定義 1">
      <a:majorFont>
        <a:latin typeface="BIZ UDPゴシック"/>
        <a:ea typeface="BIZ UDPゴシック"/>
        <a:cs typeface=""/>
      </a:majorFont>
      <a:minorFont>
        <a:latin typeface="BIZ UDPゴシック"/>
        <a:ea typeface="BIZ UDP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atMod val="130000"/>
              </a:schemeClr>
            </a:gs>
            <a:gs pos="100000">
              <a:schemeClr val="phClr">
                <a:tint val="50000"/>
                <a:satMod val="35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txDef>
      <a:spPr>
        <a:noFill/>
        <a:ln>
          <a:noFill/>
        </a:ln>
      </a:spPr>
      <a:bodyPr spcFirstLastPara="1" wrap="none" lIns="36000" tIns="36000" rIns="36000" bIns="36000" anchor="ctr" anchorCtr="0">
        <a:spAutoFit/>
      </a:bodyPr>
      <a:lstStyle>
        <a:defPPr>
          <a:buSzPts val="1900"/>
          <a:defRPr sz="1400" b="1" dirty="0">
            <a:latin typeface="+mn-ea"/>
            <a:ea typeface="+mn-ea"/>
            <a:cs typeface="Meiryo"/>
            <a:sym typeface="Meiryo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atMod val="130000"/>
              </a:schemeClr>
            </a:gs>
            <a:gs pos="100000">
              <a:schemeClr val="phClr">
                <a:tint val="50000"/>
                <a:satMod val="35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991</TotalTime>
  <Words>690</Words>
  <Application>Microsoft Office PowerPoint</Application>
  <PresentationFormat>A4 210 x 297 mm</PresentationFormat>
  <Paragraphs>86</Paragraphs>
  <Slides>11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5" baseType="lpstr">
      <vt:lpstr>Meiryo</vt:lpstr>
      <vt:lpstr>Arial</vt:lpstr>
      <vt:lpstr>Wingdings</vt:lpstr>
      <vt:lpstr>Office テーマ</vt:lpstr>
      <vt:lpstr>令和８年度　和歌山市データ共創型スマートシティ実証実験サポート事業 実施計画書（表紙）</vt:lpstr>
      <vt:lpstr>令和８年度　和歌山市データ共創型スマートシティ実証実験サポート事業 実施計画書</vt:lpstr>
      <vt:lpstr>令和８年度　和歌山市データ共創型スマートシティ実証実験サポート事業 実施計画書</vt:lpstr>
      <vt:lpstr>令和８年度　和歌山市データ共創型スマートシティ実証実験サポート事業 実施計画書</vt:lpstr>
      <vt:lpstr>令和８年度　和歌山市データ共創型スマートシティ実証実験サポート事業 実施計画書</vt:lpstr>
      <vt:lpstr>令和８年度　和歌山市データ共創型スマートシティ実証実験サポート事業 実施計画書</vt:lpstr>
      <vt:lpstr>令和８年度　和歌山市データ共創型スマートシティ実証実験サポート事業 実施計画書</vt:lpstr>
      <vt:lpstr>令和８年度　和歌山市データ共創型スマートシティ実証実験サポート事業 実施計画書</vt:lpstr>
      <vt:lpstr>令和８年度　和歌山市データ共創型スマートシティ実証実験サポート事業 実施計画書</vt:lpstr>
      <vt:lpstr>令和８年度　和歌山市データ共創型スマートシティ実証実験サポート事業 実施計画書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令和４年度 将来にわたって旅行者を惹きつける地域・日本の新たなレガシー形成事業　エントリーシート概要 【近畿運輸局　NO.○】</dc:title>
  <dc:creator>0010802</dc:creator>
  <cp:lastModifiedBy>デジタル推進課</cp:lastModifiedBy>
  <cp:revision>128</cp:revision>
  <dcterms:modified xsi:type="dcterms:W3CDTF">2026-08-14T04:16:51Z</dcterms:modified>
</cp:coreProperties>
</file>